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0" r:id="rId1"/>
    <p:sldMasterId id="2147483802" r:id="rId2"/>
  </p:sldMasterIdLst>
  <p:notesMasterIdLst>
    <p:notesMasterId r:id="rId34"/>
  </p:notesMasterIdLst>
  <p:sldIdLst>
    <p:sldId id="256" r:id="rId3"/>
    <p:sldId id="257" r:id="rId4"/>
    <p:sldId id="258" r:id="rId5"/>
    <p:sldId id="259" r:id="rId6"/>
    <p:sldId id="280" r:id="rId7"/>
    <p:sldId id="282" r:id="rId8"/>
    <p:sldId id="283" r:id="rId9"/>
    <p:sldId id="284" r:id="rId10"/>
    <p:sldId id="299" r:id="rId11"/>
    <p:sldId id="285" r:id="rId12"/>
    <p:sldId id="286" r:id="rId13"/>
    <p:sldId id="301" r:id="rId14"/>
    <p:sldId id="265" r:id="rId15"/>
    <p:sldId id="302" r:id="rId16"/>
    <p:sldId id="303" r:id="rId17"/>
    <p:sldId id="267" r:id="rId18"/>
    <p:sldId id="266" r:id="rId19"/>
    <p:sldId id="288" r:id="rId20"/>
    <p:sldId id="304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71" r:id="rId30"/>
    <p:sldId id="272" r:id="rId31"/>
    <p:sldId id="277" r:id="rId32"/>
    <p:sldId id="300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244" autoAdjust="0"/>
  </p:normalViewPr>
  <p:slideViewPr>
    <p:cSldViewPr snapToGrid="0">
      <p:cViewPr varScale="1">
        <p:scale>
          <a:sx n="89" d="100"/>
          <a:sy n="89" d="100"/>
        </p:scale>
        <p:origin x="14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06D92E-48AA-4100-8C05-A9AC25756A7C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C8FAD-04BE-49DD-BF6B-3CAF73EBA1F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4052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대부분 비슷한 동향</a:t>
            </a:r>
            <a:endParaRPr lang="en-US" altLang="ko-KR" dirty="0"/>
          </a:p>
          <a:p>
            <a:r>
              <a:rPr lang="ko-KR" altLang="en-US" dirty="0"/>
              <a:t>일본의 </a:t>
            </a:r>
            <a:r>
              <a:rPr lang="en-US" altLang="ko-KR" dirty="0"/>
              <a:t>Role-Playing</a:t>
            </a:r>
            <a:r>
              <a:rPr lang="ko-KR" altLang="en-US" dirty="0"/>
              <a:t>이 큰 차이를 보임</a:t>
            </a:r>
            <a:endParaRPr lang="en-US" altLang="ko-KR" dirty="0"/>
          </a:p>
          <a:p>
            <a:r>
              <a:rPr lang="ko-KR" altLang="en-US" dirty="0"/>
              <a:t>북미</a:t>
            </a:r>
            <a:r>
              <a:rPr lang="en-US" altLang="ko-KR" dirty="0"/>
              <a:t>, </a:t>
            </a:r>
            <a:r>
              <a:rPr lang="ko-KR" altLang="en-US" dirty="0"/>
              <a:t>유럽</a:t>
            </a:r>
            <a:r>
              <a:rPr lang="en-US" altLang="ko-KR" dirty="0"/>
              <a:t>, </a:t>
            </a:r>
            <a:r>
              <a:rPr lang="ko-KR" altLang="en-US" dirty="0"/>
              <a:t>기타 지역</a:t>
            </a:r>
            <a:r>
              <a:rPr lang="en-US" altLang="ko-KR" dirty="0"/>
              <a:t>: Action, Sports, Shooter</a:t>
            </a:r>
          </a:p>
          <a:p>
            <a:r>
              <a:rPr lang="ko-KR" altLang="en-US" dirty="0"/>
              <a:t>일본</a:t>
            </a:r>
            <a:r>
              <a:rPr lang="en-US" altLang="ko-KR" dirty="0"/>
              <a:t>: Role-Playing, Action, Sports</a:t>
            </a:r>
          </a:p>
          <a:p>
            <a:pPr lvl="1"/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C8FAD-04BE-49DD-BF6B-3CAF73EBA1FE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6176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대부분 비슷한 동향</a:t>
            </a:r>
            <a:endParaRPr lang="en-US" altLang="ko-KR" dirty="0"/>
          </a:p>
          <a:p>
            <a:r>
              <a:rPr lang="ko-KR" altLang="en-US" dirty="0"/>
              <a:t>일본의 </a:t>
            </a:r>
            <a:r>
              <a:rPr lang="en-US" altLang="ko-KR" dirty="0"/>
              <a:t>Role-Playing</a:t>
            </a:r>
            <a:r>
              <a:rPr lang="ko-KR" altLang="en-US" dirty="0"/>
              <a:t>이 큰 차이를 보임</a:t>
            </a:r>
            <a:endParaRPr lang="en-US" altLang="ko-KR" dirty="0"/>
          </a:p>
          <a:p>
            <a:r>
              <a:rPr lang="ko-KR" altLang="en-US" dirty="0"/>
              <a:t>북미</a:t>
            </a:r>
            <a:r>
              <a:rPr lang="en-US" altLang="ko-KR" dirty="0"/>
              <a:t>, </a:t>
            </a:r>
            <a:r>
              <a:rPr lang="ko-KR" altLang="en-US" dirty="0"/>
              <a:t>유럽</a:t>
            </a:r>
            <a:r>
              <a:rPr lang="en-US" altLang="ko-KR" dirty="0"/>
              <a:t>, </a:t>
            </a:r>
            <a:r>
              <a:rPr lang="ko-KR" altLang="en-US" dirty="0"/>
              <a:t>기타 지역</a:t>
            </a:r>
            <a:r>
              <a:rPr lang="en-US" altLang="ko-KR" dirty="0"/>
              <a:t>: Action, Sports, Shooter</a:t>
            </a:r>
          </a:p>
          <a:p>
            <a:r>
              <a:rPr lang="ko-KR" altLang="en-US" dirty="0"/>
              <a:t>일본</a:t>
            </a:r>
            <a:r>
              <a:rPr lang="en-US" altLang="ko-KR" dirty="0"/>
              <a:t>: Role-Playing, Action, Sports</a:t>
            </a:r>
          </a:p>
          <a:p>
            <a:pPr lvl="1"/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C8FAD-04BE-49DD-BF6B-3CAF73EBA1FE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1149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ko-KR" altLang="en-US" dirty="0"/>
              <a:t>추가</a:t>
            </a:r>
            <a:r>
              <a:rPr lang="en-US" altLang="ko-KR" dirty="0"/>
              <a:t>: Role-Playing</a:t>
            </a:r>
            <a:r>
              <a:rPr lang="ko-KR" altLang="en-US" dirty="0"/>
              <a:t>의 특수한 경우를 제외하고 테스트 반복 </a:t>
            </a:r>
            <a:r>
              <a:rPr lang="en-US" altLang="ko-KR" dirty="0"/>
              <a:t>-&gt; </a:t>
            </a:r>
            <a:r>
              <a:rPr lang="ko-KR" altLang="en-US" dirty="0"/>
              <a:t>선호도 다름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	</a:t>
            </a:r>
            <a:r>
              <a:rPr lang="ko-KR" altLang="en-US" dirty="0"/>
              <a:t>결론</a:t>
            </a:r>
            <a:r>
              <a:rPr lang="en-US" altLang="ko-KR" dirty="0"/>
              <a:t>: </a:t>
            </a:r>
            <a:r>
              <a:rPr lang="ko-KR" altLang="en-US" dirty="0"/>
              <a:t>일본의 게임 선호도가 다른 지역과 많은 차이가 있음</a:t>
            </a:r>
            <a:r>
              <a:rPr lang="en-US" altLang="ko-KR" dirty="0"/>
              <a:t>. </a:t>
            </a:r>
            <a:r>
              <a:rPr lang="ko-KR" altLang="en-US" dirty="0"/>
              <a:t>글로벌 시장을 겨냥하는 경우 전 지역 장르 선호도가 없음을 인지할 필요가 있음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C8FAD-04BE-49DD-BF6B-3CAF73EBA1FE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8061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대부분 비슷한 동향</a:t>
            </a:r>
            <a:endParaRPr lang="en-US" altLang="ko-KR" dirty="0"/>
          </a:p>
          <a:p>
            <a:r>
              <a:rPr lang="ko-KR" altLang="en-US" dirty="0"/>
              <a:t>일본의 </a:t>
            </a:r>
            <a:r>
              <a:rPr lang="en-US" altLang="ko-KR" dirty="0"/>
              <a:t>Role-Playing</a:t>
            </a:r>
            <a:r>
              <a:rPr lang="ko-KR" altLang="en-US" dirty="0"/>
              <a:t>이 큰 차이를 보임</a:t>
            </a:r>
            <a:endParaRPr lang="en-US" altLang="ko-KR" dirty="0"/>
          </a:p>
          <a:p>
            <a:r>
              <a:rPr lang="ko-KR" altLang="en-US" dirty="0"/>
              <a:t>북미</a:t>
            </a:r>
            <a:r>
              <a:rPr lang="en-US" altLang="ko-KR" dirty="0"/>
              <a:t>, </a:t>
            </a:r>
            <a:r>
              <a:rPr lang="ko-KR" altLang="en-US" dirty="0"/>
              <a:t>유럽</a:t>
            </a:r>
            <a:r>
              <a:rPr lang="en-US" altLang="ko-KR" dirty="0"/>
              <a:t>, </a:t>
            </a:r>
            <a:r>
              <a:rPr lang="ko-KR" altLang="en-US" dirty="0"/>
              <a:t>기타 지역</a:t>
            </a:r>
            <a:r>
              <a:rPr lang="en-US" altLang="ko-KR" dirty="0"/>
              <a:t>: Action, Sports, Shooter</a:t>
            </a:r>
          </a:p>
          <a:p>
            <a:r>
              <a:rPr lang="ko-KR" altLang="en-US" dirty="0"/>
              <a:t>일본</a:t>
            </a:r>
            <a:r>
              <a:rPr lang="en-US" altLang="ko-KR" dirty="0"/>
              <a:t>: Role-Playing, Action, Sports</a:t>
            </a:r>
          </a:p>
          <a:p>
            <a:pPr lvl="1"/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C8FAD-04BE-49DD-BF6B-3CAF73EBA1FE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4896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wii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C8FAD-04BE-49DD-BF6B-3CAF73EBA1FE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3536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7461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0430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7895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6430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64507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5385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92399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5612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54713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9237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768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06938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56256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96569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783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0749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817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315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212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8802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1057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364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6508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CD02390-A4B9-4A1F-822B-4DD752129C13}" type="datetimeFigureOut">
              <a:rPr lang="ko-KR" altLang="en-US" smtClean="0"/>
              <a:t>2023-03-13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E29A0C9E-F0E3-4C60-9177-03B06CAE8D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0598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.png"/><Relationship Id="rId4" Type="http://schemas.openxmlformats.org/officeDocument/2006/relationships/image" Target="../media/image14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4.jpe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4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730E58-22FF-7753-C32A-7994A8247B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190868"/>
            <a:ext cx="7708392" cy="3255264"/>
          </a:xfrm>
        </p:spPr>
        <p:txBody>
          <a:bodyPr>
            <a:normAutofit/>
          </a:bodyPr>
          <a:lstStyle/>
          <a:p>
            <a:r>
              <a:rPr lang="en-US" altLang="ko-KR" dirty="0"/>
              <a:t>2020-2</a:t>
            </a:r>
            <a:r>
              <a:rPr lang="ko-KR" altLang="en-US" dirty="0"/>
              <a:t>분기 게임 개발을 </a:t>
            </a:r>
            <a:r>
              <a:rPr lang="ko-KR" altLang="en-US"/>
              <a:t>위한  분석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134ECB-6DA5-811F-4D92-E130317EF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2020-02-13</a:t>
            </a:r>
          </a:p>
          <a:p>
            <a:r>
              <a:rPr lang="ko-KR" altLang="en-US" dirty="0"/>
              <a:t>양진모</a:t>
            </a:r>
          </a:p>
        </p:txBody>
      </p:sp>
    </p:spTree>
    <p:extLst>
      <p:ext uri="{BB962C8B-B14F-4D97-AF65-F5344CB8AC3E}">
        <p14:creationId xmlns:p14="http://schemas.microsoft.com/office/powerpoint/2010/main" val="2199552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45D5BB9B-4D2C-8C52-90B4-01D1FDD02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2423"/>
            <a:ext cx="12192001" cy="3253153"/>
          </a:xfrm>
          <a:prstGeom prst="rect">
            <a:avLst/>
          </a:prstGeom>
        </p:spPr>
      </p:pic>
      <p:sp>
        <p:nvSpPr>
          <p:cNvPr id="10" name="제목 3">
            <a:extLst>
              <a:ext uri="{FF2B5EF4-FFF2-40B4-BE49-F238E27FC236}">
                <a16:creationId xmlns:a16="http://schemas.microsoft.com/office/drawing/2014/main" id="{1799752C-8C74-6F28-2071-CE19111DCAEC}"/>
              </a:ext>
            </a:extLst>
          </p:cNvPr>
          <p:cNvSpPr txBox="1">
            <a:spLocks/>
          </p:cNvSpPr>
          <p:nvPr/>
        </p:nvSpPr>
        <p:spPr>
          <a:xfrm>
            <a:off x="2249583" y="2876580"/>
            <a:ext cx="7692833" cy="110483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/>
              <a:t>연도별 게임 트렌드</a:t>
            </a:r>
          </a:p>
        </p:txBody>
      </p:sp>
    </p:spTree>
    <p:extLst>
      <p:ext uri="{BB962C8B-B14F-4D97-AF65-F5344CB8AC3E}">
        <p14:creationId xmlns:p14="http://schemas.microsoft.com/office/powerpoint/2010/main" val="747219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32752E52-BFE8-EC41-65FF-B224FA079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685800" cy="5055576"/>
          </a:xfrm>
          <a:prstGeom prst="rect">
            <a:avLst/>
          </a:prstGeom>
        </p:spPr>
      </p:pic>
      <p:sp>
        <p:nvSpPr>
          <p:cNvPr id="14" name="제목 13">
            <a:extLst>
              <a:ext uri="{FF2B5EF4-FFF2-40B4-BE49-F238E27FC236}">
                <a16:creationId xmlns:a16="http://schemas.microsoft.com/office/drawing/2014/main" id="{6FA9127D-8A56-278D-5D8B-AE4D08FBF32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5678" y="212660"/>
            <a:ext cx="4119563" cy="881063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게임 트렌드 개괄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099051E-E904-9649-23D2-AA10CD290963}"/>
              </a:ext>
            </a:extLst>
          </p:cNvPr>
          <p:cNvGrpSpPr/>
          <p:nvPr/>
        </p:nvGrpSpPr>
        <p:grpSpPr>
          <a:xfrm>
            <a:off x="3572120" y="1946892"/>
            <a:ext cx="2780061" cy="2714439"/>
            <a:chOff x="5250239" y="2791178"/>
            <a:chExt cx="2780061" cy="271443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B70E714-5EE8-2B5D-2662-2C8398E83D8E}"/>
                </a:ext>
              </a:extLst>
            </p:cNvPr>
            <p:cNvSpPr txBox="1"/>
            <p:nvPr/>
          </p:nvSpPr>
          <p:spPr>
            <a:xfrm>
              <a:off x="5250239" y="5320951"/>
              <a:ext cx="278006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6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https://cdn.europosters.eu/image/1300/posters/super-mario-bros-1-1-i20783.jpg</a:t>
              </a: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97ECBA2-85D8-439E-18C4-C6698CE9EB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964" r="20044"/>
            <a:stretch/>
          </p:blipFill>
          <p:spPr>
            <a:xfrm>
              <a:off x="5412990" y="2791178"/>
              <a:ext cx="2454561" cy="2444337"/>
            </a:xfrm>
            <a:prstGeom prst="ellipse">
              <a:avLst/>
            </a:prstGeom>
            <a:ln w="63500" cap="rnd">
              <a:noFill/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20C3C01-B49A-D8F2-9FD2-0C44E3FC84C4}"/>
              </a:ext>
            </a:extLst>
          </p:cNvPr>
          <p:cNvGrpSpPr/>
          <p:nvPr/>
        </p:nvGrpSpPr>
        <p:grpSpPr>
          <a:xfrm>
            <a:off x="685800" y="1946892"/>
            <a:ext cx="2560314" cy="2752912"/>
            <a:chOff x="1513119" y="2791177"/>
            <a:chExt cx="2560314" cy="275291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FCC7F41-E99B-00F0-69CB-E6E625DA8DAC}"/>
                </a:ext>
              </a:extLst>
            </p:cNvPr>
            <p:cNvSpPr txBox="1"/>
            <p:nvPr/>
          </p:nvSpPr>
          <p:spPr>
            <a:xfrm>
              <a:off x="1513119" y="5282479"/>
              <a:ext cx="2560314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https://www.pngaaa.com/detail/4472631</a:t>
              </a: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C2F97BCD-13A7-07C3-D75F-238FA482CD43}"/>
                </a:ext>
              </a:extLst>
            </p:cNvPr>
            <p:cNvGrpSpPr/>
            <p:nvPr/>
          </p:nvGrpSpPr>
          <p:grpSpPr>
            <a:xfrm>
              <a:off x="1565996" y="2791177"/>
              <a:ext cx="2454561" cy="2444338"/>
              <a:chOff x="2883055" y="3130074"/>
              <a:chExt cx="2454561" cy="2444338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A03B51EB-A27D-5571-AC26-F1E4427C87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47219" y="3760097"/>
                <a:ext cx="1801290" cy="1067431"/>
              </a:xfrm>
              <a:prstGeom prst="rect">
                <a:avLst/>
              </a:prstGeom>
            </p:spPr>
          </p:pic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1E82A74E-B462-40D5-5970-ECC518E822D1}"/>
                  </a:ext>
                </a:extLst>
              </p:cNvPr>
              <p:cNvSpPr/>
              <p:nvPr/>
            </p:nvSpPr>
            <p:spPr>
              <a:xfrm>
                <a:off x="2883055" y="3130074"/>
                <a:ext cx="2454561" cy="2444338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2E4F6A8-F727-9432-6208-62E5F8BDE74A}"/>
              </a:ext>
            </a:extLst>
          </p:cNvPr>
          <p:cNvGrpSpPr/>
          <p:nvPr/>
        </p:nvGrpSpPr>
        <p:grpSpPr>
          <a:xfrm>
            <a:off x="6684968" y="1936376"/>
            <a:ext cx="2454560" cy="2750809"/>
            <a:chOff x="9259984" y="2731725"/>
            <a:chExt cx="2454560" cy="2750809"/>
          </a:xfrm>
        </p:grpSpPr>
        <p:pic>
          <p:nvPicPr>
            <p:cNvPr id="11" name="Picture 4">
              <a:extLst>
                <a:ext uri="{FF2B5EF4-FFF2-40B4-BE49-F238E27FC236}">
                  <a16:creationId xmlns:a16="http://schemas.microsoft.com/office/drawing/2014/main" id="{6DD84356-AAE1-AFFA-B175-4E411C87A8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59984" y="2731725"/>
              <a:ext cx="2454560" cy="24463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D6F582-B67E-BA47-CA8A-9D12E1901AE5}"/>
                </a:ext>
              </a:extLst>
            </p:cNvPr>
            <p:cNvSpPr txBox="1"/>
            <p:nvPr/>
          </p:nvSpPr>
          <p:spPr>
            <a:xfrm>
              <a:off x="9431839" y="5282479"/>
              <a:ext cx="211084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7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https://seeklogo.com/vector-logo/44958/ea-games</a:t>
              </a:r>
            </a:p>
          </p:txBody>
        </p:sp>
      </p:grpSp>
      <p:sp>
        <p:nvSpPr>
          <p:cNvPr id="22" name="타원 21">
            <a:extLst>
              <a:ext uri="{FF2B5EF4-FFF2-40B4-BE49-F238E27FC236}">
                <a16:creationId xmlns:a16="http://schemas.microsoft.com/office/drawing/2014/main" id="{3C06CFE8-C5CD-3175-54C5-E3B61BFAADA0}"/>
              </a:ext>
            </a:extLst>
          </p:cNvPr>
          <p:cNvSpPr/>
          <p:nvPr/>
        </p:nvSpPr>
        <p:spPr>
          <a:xfrm>
            <a:off x="9631688" y="1930796"/>
            <a:ext cx="2454561" cy="24443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C3887D-28AE-8DB5-14B5-378DEFDBA146}"/>
              </a:ext>
            </a:extLst>
          </p:cNvPr>
          <p:cNvSpPr txBox="1"/>
          <p:nvPr/>
        </p:nvSpPr>
        <p:spPr>
          <a:xfrm>
            <a:off x="1285982" y="4864344"/>
            <a:ext cx="1435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Platforms</a:t>
            </a:r>
            <a:endParaRPr lang="ko-KR" alt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52C44C-7762-0B11-A9B0-B722300BAEE7}"/>
              </a:ext>
            </a:extLst>
          </p:cNvPr>
          <p:cNvSpPr txBox="1"/>
          <p:nvPr/>
        </p:nvSpPr>
        <p:spPr>
          <a:xfrm>
            <a:off x="4418571" y="4864344"/>
            <a:ext cx="10871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Genres</a:t>
            </a:r>
            <a:endParaRPr lang="ko-KR" altLang="en-US" sz="2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BFA72B-B04F-73A3-D9AF-74B1C37ACE7D}"/>
              </a:ext>
            </a:extLst>
          </p:cNvPr>
          <p:cNvSpPr txBox="1"/>
          <p:nvPr/>
        </p:nvSpPr>
        <p:spPr>
          <a:xfrm>
            <a:off x="7162683" y="4864343"/>
            <a:ext cx="1499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Publishers</a:t>
            </a:r>
            <a:endParaRPr lang="ko-KR" altLang="en-US" sz="2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8F8918-6E47-0AED-F184-9EB8DE231E36}"/>
              </a:ext>
            </a:extLst>
          </p:cNvPr>
          <p:cNvSpPr txBox="1"/>
          <p:nvPr/>
        </p:nvSpPr>
        <p:spPr>
          <a:xfrm>
            <a:off x="10318766" y="4864342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Scores</a:t>
            </a:r>
            <a:endParaRPr lang="ko-KR" altLang="en-US" sz="2400" dirty="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7021615-7BF7-3F47-2DAC-258114F2EE13}"/>
              </a:ext>
            </a:extLst>
          </p:cNvPr>
          <p:cNvGrpSpPr/>
          <p:nvPr/>
        </p:nvGrpSpPr>
        <p:grpSpPr>
          <a:xfrm>
            <a:off x="9699272" y="2826160"/>
            <a:ext cx="2319392" cy="685800"/>
            <a:chOff x="12790842" y="6310540"/>
            <a:chExt cx="2319392" cy="685800"/>
          </a:xfrm>
        </p:grpSpPr>
        <p:sp>
          <p:nvSpPr>
            <p:cNvPr id="27" name="별: 꼭짓점 5개 26">
              <a:extLst>
                <a:ext uri="{FF2B5EF4-FFF2-40B4-BE49-F238E27FC236}">
                  <a16:creationId xmlns:a16="http://schemas.microsoft.com/office/drawing/2014/main" id="{190EA0F2-96EB-1937-3286-A216F9DB4FB3}"/>
                </a:ext>
              </a:extLst>
            </p:cNvPr>
            <p:cNvSpPr/>
            <p:nvPr/>
          </p:nvSpPr>
          <p:spPr>
            <a:xfrm>
              <a:off x="12790842" y="6310540"/>
              <a:ext cx="685800" cy="685800"/>
            </a:xfrm>
            <a:prstGeom prst="star5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별: 꼭짓점 5개 27">
              <a:extLst>
                <a:ext uri="{FF2B5EF4-FFF2-40B4-BE49-F238E27FC236}">
                  <a16:creationId xmlns:a16="http://schemas.microsoft.com/office/drawing/2014/main" id="{88748FFA-C50A-841F-1056-43DBF981686F}"/>
                </a:ext>
              </a:extLst>
            </p:cNvPr>
            <p:cNvSpPr/>
            <p:nvPr/>
          </p:nvSpPr>
          <p:spPr>
            <a:xfrm>
              <a:off x="13607638" y="6310540"/>
              <a:ext cx="685800" cy="685800"/>
            </a:xfrm>
            <a:prstGeom prst="star5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별: 꼭짓점 5개 28">
              <a:extLst>
                <a:ext uri="{FF2B5EF4-FFF2-40B4-BE49-F238E27FC236}">
                  <a16:creationId xmlns:a16="http://schemas.microsoft.com/office/drawing/2014/main" id="{5FB89C2B-294A-2B67-99EC-9CD12397454A}"/>
                </a:ext>
              </a:extLst>
            </p:cNvPr>
            <p:cNvSpPr/>
            <p:nvPr/>
          </p:nvSpPr>
          <p:spPr>
            <a:xfrm>
              <a:off x="14424434" y="6310540"/>
              <a:ext cx="685800" cy="685800"/>
            </a:xfrm>
            <a:prstGeom prst="star5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7657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내용 개체 틀 12">
            <a:extLst>
              <a:ext uri="{FF2B5EF4-FFF2-40B4-BE49-F238E27FC236}">
                <a16:creationId xmlns:a16="http://schemas.microsoft.com/office/drawing/2014/main" id="{F3710AEB-D9A2-0850-9A3E-87E80015E9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990" r="5469" b="37253"/>
          <a:stretch/>
        </p:blipFill>
        <p:spPr>
          <a:xfrm>
            <a:off x="481264" y="-10297"/>
            <a:ext cx="11293642" cy="68682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498D972-5410-42A6-1203-03A37EFCB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16188"/>
            <a:ext cx="311972" cy="505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764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내용 개체 틀 12">
            <a:extLst>
              <a:ext uri="{FF2B5EF4-FFF2-40B4-BE49-F238E27FC236}">
                <a16:creationId xmlns:a16="http://schemas.microsoft.com/office/drawing/2014/main" id="{F3710AEB-D9A2-0850-9A3E-87E80015E9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990" r="5469" b="37253"/>
          <a:stretch/>
        </p:blipFill>
        <p:spPr>
          <a:xfrm>
            <a:off x="481264" y="-10297"/>
            <a:ext cx="11293642" cy="68682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498D972-5410-42A6-1203-03A37EFCBE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16188"/>
            <a:ext cx="311972" cy="5055576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FB757028-294A-9E0F-5505-B7F086465C55}"/>
              </a:ext>
            </a:extLst>
          </p:cNvPr>
          <p:cNvSpPr/>
          <p:nvPr/>
        </p:nvSpPr>
        <p:spPr>
          <a:xfrm>
            <a:off x="3679115" y="1581374"/>
            <a:ext cx="279699" cy="19363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954518D-4633-8BAB-3C2D-C8FB06CD5CDF}"/>
              </a:ext>
            </a:extLst>
          </p:cNvPr>
          <p:cNvSpPr/>
          <p:nvPr/>
        </p:nvSpPr>
        <p:spPr>
          <a:xfrm>
            <a:off x="6906409" y="1430767"/>
            <a:ext cx="279699" cy="1506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CFF321C-1CAC-6781-5C05-FDAC4754E314}"/>
              </a:ext>
            </a:extLst>
          </p:cNvPr>
          <p:cNvSpPr/>
          <p:nvPr/>
        </p:nvSpPr>
        <p:spPr>
          <a:xfrm>
            <a:off x="7799294" y="3248809"/>
            <a:ext cx="247426" cy="1801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C0751FA-3396-ECD1-69C9-553786FF47B9}"/>
              </a:ext>
            </a:extLst>
          </p:cNvPr>
          <p:cNvSpPr/>
          <p:nvPr/>
        </p:nvSpPr>
        <p:spPr>
          <a:xfrm>
            <a:off x="9337638" y="3345628"/>
            <a:ext cx="247426" cy="1801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66127A3-D427-3407-F4C6-86CDFF04D6CB}"/>
              </a:ext>
            </a:extLst>
          </p:cNvPr>
          <p:cNvSpPr/>
          <p:nvPr/>
        </p:nvSpPr>
        <p:spPr>
          <a:xfrm>
            <a:off x="10736132" y="2990626"/>
            <a:ext cx="355002" cy="2581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7A02A33-CAA1-753F-C172-08D6688FC119}"/>
              </a:ext>
            </a:extLst>
          </p:cNvPr>
          <p:cNvSpPr/>
          <p:nvPr/>
        </p:nvSpPr>
        <p:spPr>
          <a:xfrm>
            <a:off x="5185186" y="4658061"/>
            <a:ext cx="193638" cy="19363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8469406-6654-3B20-F2CB-D96F5BFE00FA}"/>
              </a:ext>
            </a:extLst>
          </p:cNvPr>
          <p:cNvSpPr/>
          <p:nvPr/>
        </p:nvSpPr>
        <p:spPr>
          <a:xfrm>
            <a:off x="6174889" y="5776856"/>
            <a:ext cx="215153" cy="1828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A16E0D0-5AB5-B33D-1737-7B27C75CC6B6}"/>
              </a:ext>
            </a:extLst>
          </p:cNvPr>
          <p:cNvSpPr/>
          <p:nvPr/>
        </p:nvSpPr>
        <p:spPr>
          <a:xfrm>
            <a:off x="6559334" y="6260951"/>
            <a:ext cx="207226" cy="1108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E5CB0B2-BC73-A0B6-2076-8B43C7E71864}"/>
              </a:ext>
            </a:extLst>
          </p:cNvPr>
          <p:cNvSpPr/>
          <p:nvPr/>
        </p:nvSpPr>
        <p:spPr>
          <a:xfrm>
            <a:off x="7046259" y="6371764"/>
            <a:ext cx="207226" cy="1506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D20A181-AF6A-D403-FDCB-6F59DE0752B6}"/>
              </a:ext>
            </a:extLst>
          </p:cNvPr>
          <p:cNvSpPr/>
          <p:nvPr/>
        </p:nvSpPr>
        <p:spPr>
          <a:xfrm>
            <a:off x="10596282" y="6153374"/>
            <a:ext cx="355002" cy="1075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CB7E0B8-45CF-5F1D-0809-A63C38A48FE2}"/>
              </a:ext>
            </a:extLst>
          </p:cNvPr>
          <p:cNvSpPr/>
          <p:nvPr/>
        </p:nvSpPr>
        <p:spPr>
          <a:xfrm>
            <a:off x="9585064" y="6371764"/>
            <a:ext cx="247426" cy="1506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6F81466-A0A1-4D83-464F-0E7028F7CEA3}"/>
              </a:ext>
            </a:extLst>
          </p:cNvPr>
          <p:cNvSpPr/>
          <p:nvPr/>
        </p:nvSpPr>
        <p:spPr>
          <a:xfrm>
            <a:off x="1893346" y="3429000"/>
            <a:ext cx="247426" cy="1801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686C0D7-D598-8C3A-06FD-F2B892F06F77}"/>
              </a:ext>
            </a:extLst>
          </p:cNvPr>
          <p:cNvSpPr/>
          <p:nvPr/>
        </p:nvSpPr>
        <p:spPr>
          <a:xfrm>
            <a:off x="4948518" y="3248809"/>
            <a:ext cx="247426" cy="2770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4C9BF2F-C703-AB0F-D6A4-1C8A226F1CEA}"/>
              </a:ext>
            </a:extLst>
          </p:cNvPr>
          <p:cNvSpPr/>
          <p:nvPr/>
        </p:nvSpPr>
        <p:spPr>
          <a:xfrm>
            <a:off x="6357768" y="3108960"/>
            <a:ext cx="169292" cy="1801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74C4498-645E-E400-E4F6-BE5784C73D3B}"/>
              </a:ext>
            </a:extLst>
          </p:cNvPr>
          <p:cNvSpPr/>
          <p:nvPr/>
        </p:nvSpPr>
        <p:spPr>
          <a:xfrm>
            <a:off x="10370372" y="3367143"/>
            <a:ext cx="247426" cy="1075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066CABF-F08D-D553-69FC-2BE2CE975E46}"/>
              </a:ext>
            </a:extLst>
          </p:cNvPr>
          <p:cNvSpPr/>
          <p:nvPr/>
        </p:nvSpPr>
        <p:spPr>
          <a:xfrm>
            <a:off x="481264" y="5658522"/>
            <a:ext cx="311972" cy="2259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171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내용 개체 틀 12">
            <a:extLst>
              <a:ext uri="{FF2B5EF4-FFF2-40B4-BE49-F238E27FC236}">
                <a16:creationId xmlns:a16="http://schemas.microsoft.com/office/drawing/2014/main" id="{F3710AEB-D9A2-0850-9A3E-87E80015E9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990" r="5469" b="37253"/>
          <a:stretch/>
        </p:blipFill>
        <p:spPr>
          <a:xfrm>
            <a:off x="481264" y="-10297"/>
            <a:ext cx="11293642" cy="68682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498D972-5410-42A6-1203-03A37EFCB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16188"/>
            <a:ext cx="311972" cy="505557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1328087-BB7A-4AFF-80EB-1E6EE65C89FF}"/>
              </a:ext>
            </a:extLst>
          </p:cNvPr>
          <p:cNvSpPr/>
          <p:nvPr/>
        </p:nvSpPr>
        <p:spPr>
          <a:xfrm>
            <a:off x="1699708" y="4335332"/>
            <a:ext cx="311972" cy="1613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729A987-0989-660B-9A79-D69C574D0CCA}"/>
              </a:ext>
            </a:extLst>
          </p:cNvPr>
          <p:cNvSpPr/>
          <p:nvPr/>
        </p:nvSpPr>
        <p:spPr>
          <a:xfrm>
            <a:off x="2398955" y="6056555"/>
            <a:ext cx="172123" cy="1398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EC73343-6997-5F18-2CD7-5177C658925E}"/>
              </a:ext>
            </a:extLst>
          </p:cNvPr>
          <p:cNvSpPr/>
          <p:nvPr/>
        </p:nvSpPr>
        <p:spPr>
          <a:xfrm>
            <a:off x="4733365" y="6303982"/>
            <a:ext cx="258183" cy="1613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4EBCD2-040A-058C-735C-D50D4FE13811}"/>
              </a:ext>
            </a:extLst>
          </p:cNvPr>
          <p:cNvSpPr/>
          <p:nvPr/>
        </p:nvSpPr>
        <p:spPr>
          <a:xfrm>
            <a:off x="3808207" y="6196405"/>
            <a:ext cx="258183" cy="2581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96B815F-4390-E47E-C09F-199058B7A598}"/>
              </a:ext>
            </a:extLst>
          </p:cNvPr>
          <p:cNvSpPr/>
          <p:nvPr/>
        </p:nvSpPr>
        <p:spPr>
          <a:xfrm>
            <a:off x="7874598" y="4582758"/>
            <a:ext cx="215153" cy="2043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B5DA53-0279-E958-4B1A-693323A75B3F}"/>
              </a:ext>
            </a:extLst>
          </p:cNvPr>
          <p:cNvSpPr/>
          <p:nvPr/>
        </p:nvSpPr>
        <p:spPr>
          <a:xfrm>
            <a:off x="10262795" y="6303982"/>
            <a:ext cx="258183" cy="1613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8D686D-1FC9-6615-EF68-7AF264A8CEB9}"/>
              </a:ext>
            </a:extLst>
          </p:cNvPr>
          <p:cNvSpPr/>
          <p:nvPr/>
        </p:nvSpPr>
        <p:spPr>
          <a:xfrm>
            <a:off x="10101431" y="4335332"/>
            <a:ext cx="258183" cy="1613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136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내용 개체 틀 12">
            <a:extLst>
              <a:ext uri="{FF2B5EF4-FFF2-40B4-BE49-F238E27FC236}">
                <a16:creationId xmlns:a16="http://schemas.microsoft.com/office/drawing/2014/main" id="{F3710AEB-D9A2-0850-9A3E-87E80015E9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990" r="5469" b="37253"/>
          <a:stretch/>
        </p:blipFill>
        <p:spPr>
          <a:xfrm>
            <a:off x="481264" y="-10297"/>
            <a:ext cx="11293642" cy="68682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498D972-5410-42A6-1203-03A37EFCB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16188"/>
            <a:ext cx="311972" cy="505557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8790118-5084-4CBE-FA4E-F891ACB8B777}"/>
              </a:ext>
            </a:extLst>
          </p:cNvPr>
          <p:cNvSpPr/>
          <p:nvPr/>
        </p:nvSpPr>
        <p:spPr>
          <a:xfrm>
            <a:off x="1161826" y="6250193"/>
            <a:ext cx="215153" cy="2366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161A922-426F-4FF8-995B-97290B424E17}"/>
              </a:ext>
            </a:extLst>
          </p:cNvPr>
          <p:cNvSpPr/>
          <p:nvPr/>
        </p:nvSpPr>
        <p:spPr>
          <a:xfrm>
            <a:off x="3238052" y="5497158"/>
            <a:ext cx="311972" cy="26894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7A06EC8-6EF2-AF88-3E46-FA8C81654E2C}"/>
              </a:ext>
            </a:extLst>
          </p:cNvPr>
          <p:cNvSpPr/>
          <p:nvPr/>
        </p:nvSpPr>
        <p:spPr>
          <a:xfrm>
            <a:off x="6228678" y="4733365"/>
            <a:ext cx="258183" cy="1613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7639E9C-4E48-8C5E-1951-CC0E75EB59FC}"/>
              </a:ext>
            </a:extLst>
          </p:cNvPr>
          <p:cNvSpPr/>
          <p:nvPr/>
        </p:nvSpPr>
        <p:spPr>
          <a:xfrm>
            <a:off x="8810513" y="5766099"/>
            <a:ext cx="311972" cy="1721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072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래픽 2">
            <a:extLst>
              <a:ext uri="{FF2B5EF4-FFF2-40B4-BE49-F238E27FC236}">
                <a16:creationId xmlns:a16="http://schemas.microsoft.com/office/drawing/2014/main" id="{64B5420C-9C4A-AB8A-D07A-73207240B5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140" r="4153" b="38480"/>
          <a:stretch/>
        </p:blipFill>
        <p:spPr>
          <a:xfrm>
            <a:off x="248652" y="142487"/>
            <a:ext cx="11694695" cy="671551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87C4F47-C08D-7C95-5543-5B1028E522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56040"/>
            <a:ext cx="311972" cy="505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35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21070E33-6CAD-8C4D-A2D4-04330FD1A1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10" b="37310"/>
          <a:stretch/>
        </p:blipFill>
        <p:spPr>
          <a:xfrm>
            <a:off x="182880" y="506936"/>
            <a:ext cx="12009119" cy="56371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A12822E-067F-3E52-6491-0AC55D67B4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56040"/>
            <a:ext cx="311972" cy="505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481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E0F1195C-B4BB-7CCC-B759-3B825710E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2140772" cy="5055576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BF0EF120-928D-EBD6-5428-9272826109D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90458" y="1123950"/>
            <a:ext cx="2947988" cy="4600575"/>
          </a:xfrm>
        </p:spPr>
        <p:txBody>
          <a:bodyPr/>
          <a:lstStyle/>
          <a:p>
            <a:r>
              <a:rPr lang="en-US" altLang="ko-KR" dirty="0"/>
              <a:t>Scores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359A463-F2BD-28A2-D325-E3DE46CAD6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79" y="1414630"/>
            <a:ext cx="4028740" cy="402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91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E0F1195C-B4BB-7CCC-B759-3B825710E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2140772" cy="5055576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BF0EF120-928D-EBD6-5428-9272826109D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0608" y="1123950"/>
            <a:ext cx="2947988" cy="4600575"/>
          </a:xfrm>
        </p:spPr>
        <p:txBody>
          <a:bodyPr/>
          <a:lstStyle/>
          <a:p>
            <a:r>
              <a:rPr lang="ko-KR" altLang="en-US"/>
              <a:t>자동분류</a:t>
            </a:r>
            <a:endParaRPr lang="ko-KR" altLang="en-US" dirty="0"/>
          </a:p>
        </p:txBody>
      </p:sp>
      <p:pic>
        <p:nvPicPr>
          <p:cNvPr id="35842" name="Picture 2">
            <a:extLst>
              <a:ext uri="{FF2B5EF4-FFF2-40B4-BE49-F238E27FC236}">
                <a16:creationId xmlns:a16="http://schemas.microsoft.com/office/drawing/2014/main" id="{CB9BD14C-8A1D-B3DF-43F4-4B8339C6F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556" y="1057274"/>
            <a:ext cx="8667750" cy="473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722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914B2B-E29A-3AB4-4A4B-D1615B88C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625641-DDB5-0350-684E-695BE930C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지역별 게임 선호도 분석</a:t>
            </a:r>
            <a:endParaRPr lang="en-US" altLang="ko-KR" dirty="0"/>
          </a:p>
          <a:p>
            <a:r>
              <a:rPr lang="ko-KR" altLang="en-US" dirty="0"/>
              <a:t>연도별 게임 트렌드</a:t>
            </a:r>
            <a:endParaRPr lang="en-US" altLang="ko-KR" dirty="0"/>
          </a:p>
          <a:p>
            <a:r>
              <a:rPr lang="ko-KR" altLang="en-US" dirty="0"/>
              <a:t>인기 게임 분석</a:t>
            </a:r>
            <a:endParaRPr lang="en-US" altLang="ko-KR" dirty="0"/>
          </a:p>
          <a:p>
            <a:r>
              <a:rPr lang="ko-KR" altLang="en-US" dirty="0"/>
              <a:t>인기 개발사 게임 출시 동향</a:t>
            </a:r>
            <a:endParaRPr lang="en-US" altLang="ko-KR" dirty="0"/>
          </a:p>
          <a:p>
            <a:r>
              <a:rPr lang="en-US" altLang="ko-KR" dirty="0"/>
              <a:t>2020-2</a:t>
            </a:r>
            <a:r>
              <a:rPr lang="ko-KR" altLang="en-US" dirty="0"/>
              <a:t>분기 게임 개발 목표</a:t>
            </a:r>
          </a:p>
        </p:txBody>
      </p:sp>
    </p:spTree>
    <p:extLst>
      <p:ext uri="{BB962C8B-B14F-4D97-AF65-F5344CB8AC3E}">
        <p14:creationId xmlns:p14="http://schemas.microsoft.com/office/powerpoint/2010/main" val="39052109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32752E52-BFE8-EC41-65FF-B224FA079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355002" cy="5055576"/>
          </a:xfrm>
          <a:prstGeom prst="rect">
            <a:avLst/>
          </a:prstGeom>
        </p:spPr>
      </p:pic>
      <p:sp>
        <p:nvSpPr>
          <p:cNvPr id="14" name="제목 13">
            <a:extLst>
              <a:ext uri="{FF2B5EF4-FFF2-40B4-BE49-F238E27FC236}">
                <a16:creationId xmlns:a16="http://schemas.microsoft.com/office/drawing/2014/main" id="{6FA9127D-8A56-278D-5D8B-AE4D08FBF32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5678" y="212660"/>
            <a:ext cx="4119563" cy="881063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트렌드 존재 여부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913D937-05E2-43A6-7757-D061EB205F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001" y="905783"/>
            <a:ext cx="5099125" cy="279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0" name="Picture 8">
            <a:extLst>
              <a:ext uri="{FF2B5EF4-FFF2-40B4-BE49-F238E27FC236}">
                <a16:creationId xmlns:a16="http://schemas.microsoft.com/office/drawing/2014/main" id="{23B50015-3D1F-3BE4-50F8-89B2DADC4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002" y="3892429"/>
            <a:ext cx="5389582" cy="2814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42" name="Picture 10">
            <a:extLst>
              <a:ext uri="{FF2B5EF4-FFF2-40B4-BE49-F238E27FC236}">
                <a16:creationId xmlns:a16="http://schemas.microsoft.com/office/drawing/2014/main" id="{C5EB750D-2D88-475F-222E-82871AF4B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498" y="743286"/>
            <a:ext cx="5905500" cy="554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8820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45D5BB9B-4D2C-8C52-90B4-01D1FDD02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2423"/>
            <a:ext cx="12192001" cy="3253153"/>
          </a:xfrm>
          <a:prstGeom prst="rect">
            <a:avLst/>
          </a:prstGeom>
        </p:spPr>
      </p:pic>
      <p:sp>
        <p:nvSpPr>
          <p:cNvPr id="10" name="제목 3">
            <a:extLst>
              <a:ext uri="{FF2B5EF4-FFF2-40B4-BE49-F238E27FC236}">
                <a16:creationId xmlns:a16="http://schemas.microsoft.com/office/drawing/2014/main" id="{1799752C-8C74-6F28-2071-CE19111DCAEC}"/>
              </a:ext>
            </a:extLst>
          </p:cNvPr>
          <p:cNvSpPr txBox="1">
            <a:spLocks/>
          </p:cNvSpPr>
          <p:nvPr/>
        </p:nvSpPr>
        <p:spPr>
          <a:xfrm>
            <a:off x="2249583" y="2876580"/>
            <a:ext cx="7692833" cy="110483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/>
              <a:t>인기 게임 분석</a:t>
            </a:r>
          </a:p>
        </p:txBody>
      </p:sp>
    </p:spTree>
    <p:extLst>
      <p:ext uri="{BB962C8B-B14F-4D97-AF65-F5344CB8AC3E}">
        <p14:creationId xmlns:p14="http://schemas.microsoft.com/office/powerpoint/2010/main" val="1465646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32752E52-BFE8-EC41-65FF-B224FA079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355002" cy="5055576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DA80BAF6-7233-B09E-D4D8-D309A18E4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4014" y="-17469"/>
            <a:ext cx="10202307" cy="687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9721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32752E52-BFE8-EC41-65FF-B224FA079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685800" cy="5055576"/>
          </a:xfrm>
          <a:prstGeom prst="rect">
            <a:avLst/>
          </a:prstGeom>
        </p:spPr>
      </p:pic>
      <p:sp>
        <p:nvSpPr>
          <p:cNvPr id="14" name="제목 13">
            <a:extLst>
              <a:ext uri="{FF2B5EF4-FFF2-40B4-BE49-F238E27FC236}">
                <a16:creationId xmlns:a16="http://schemas.microsoft.com/office/drawing/2014/main" id="{6FA9127D-8A56-278D-5D8B-AE4D08FBF32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5678" y="212660"/>
            <a:ext cx="4119563" cy="881063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고전게임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32BF7DF-1211-9F85-1D19-C51238CF3DC9}"/>
              </a:ext>
            </a:extLst>
          </p:cNvPr>
          <p:cNvGrpSpPr/>
          <p:nvPr/>
        </p:nvGrpSpPr>
        <p:grpSpPr>
          <a:xfrm>
            <a:off x="1448331" y="2067208"/>
            <a:ext cx="2780061" cy="2714439"/>
            <a:chOff x="5250239" y="2791178"/>
            <a:chExt cx="2780061" cy="271443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5BDD18A-5B0C-4EEE-FF3B-0A107FED1DBB}"/>
                </a:ext>
              </a:extLst>
            </p:cNvPr>
            <p:cNvSpPr txBox="1"/>
            <p:nvPr/>
          </p:nvSpPr>
          <p:spPr>
            <a:xfrm>
              <a:off x="5250239" y="5320951"/>
              <a:ext cx="278006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6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https://cdn.europosters.eu/image/1300/posters/super-mario-bros-1-1-i20783.jpg</a:t>
              </a: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3ED1D5B-6038-BE17-951F-B93AB20991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964" r="20044"/>
            <a:stretch/>
          </p:blipFill>
          <p:spPr>
            <a:xfrm>
              <a:off x="5412990" y="2791178"/>
              <a:ext cx="2454561" cy="2444337"/>
            </a:xfrm>
            <a:prstGeom prst="ellipse">
              <a:avLst/>
            </a:prstGeom>
            <a:ln w="63500" cap="rnd">
              <a:noFill/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7B099DF-1959-EEC9-70AC-A9C76C11E646}"/>
              </a:ext>
            </a:extLst>
          </p:cNvPr>
          <p:cNvGrpSpPr/>
          <p:nvPr/>
        </p:nvGrpSpPr>
        <p:grpSpPr>
          <a:xfrm>
            <a:off x="8668451" y="2236337"/>
            <a:ext cx="2873636" cy="2414351"/>
            <a:chOff x="9213046" y="2274963"/>
            <a:chExt cx="2873636" cy="2414351"/>
          </a:xfrm>
        </p:grpSpPr>
        <p:pic>
          <p:nvPicPr>
            <p:cNvPr id="16" name="Picture 6" descr="Pokemon Red/Blue(Gameboy)">
              <a:extLst>
                <a:ext uri="{FF2B5EF4-FFF2-40B4-BE49-F238E27FC236}">
                  <a16:creationId xmlns:a16="http://schemas.microsoft.com/office/drawing/2014/main" id="{8A094151-3D41-E5EB-5190-A1FD5D9A50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21152" y="2274963"/>
              <a:ext cx="2257425" cy="20288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5969249-CFCB-9712-7BC3-7433E6D06876}"/>
                </a:ext>
              </a:extLst>
            </p:cNvPr>
            <p:cNvSpPr txBox="1"/>
            <p:nvPr/>
          </p:nvSpPr>
          <p:spPr>
            <a:xfrm>
              <a:off x="9213046" y="4458482"/>
              <a:ext cx="2873636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9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http://obsoletegamer.com/pokemon-red-blue-gameboy/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4305ECD-7D39-CA7E-9B9F-C2E4F51B350E}"/>
              </a:ext>
            </a:extLst>
          </p:cNvPr>
          <p:cNvGrpSpPr/>
          <p:nvPr/>
        </p:nvGrpSpPr>
        <p:grpSpPr>
          <a:xfrm>
            <a:off x="5044404" y="982701"/>
            <a:ext cx="2684108" cy="5194075"/>
            <a:chOff x="5329026" y="896640"/>
            <a:chExt cx="2684108" cy="5194075"/>
          </a:xfrm>
        </p:grpSpPr>
        <p:pic>
          <p:nvPicPr>
            <p:cNvPr id="13" name="Picture 4" descr="Tetris - Wikipedia">
              <a:extLst>
                <a:ext uri="{FF2B5EF4-FFF2-40B4-BE49-F238E27FC236}">
                  <a16:creationId xmlns:a16="http://schemas.microsoft.com/office/drawing/2014/main" id="{425E2A54-7581-C37F-B239-D1518C9371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9026" y="896640"/>
              <a:ext cx="2684108" cy="4921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C421462-DE2F-44EF-597F-F0719986FBCE}"/>
                </a:ext>
              </a:extLst>
            </p:cNvPr>
            <p:cNvSpPr txBox="1"/>
            <p:nvPr/>
          </p:nvSpPr>
          <p:spPr>
            <a:xfrm>
              <a:off x="5530119" y="5952216"/>
              <a:ext cx="2281922" cy="1384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https://upload.wikimedia.org/wikipedia/commons/thumb/9/9c/Typical_Tetris_Game.svg/1200px-Typical_Tetris_Game.svg.png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7B08B5EC-5CEF-F692-F315-17825B04D26C}"/>
              </a:ext>
            </a:extLst>
          </p:cNvPr>
          <p:cNvSpPr txBox="1"/>
          <p:nvPr/>
        </p:nvSpPr>
        <p:spPr>
          <a:xfrm>
            <a:off x="1895634" y="5023821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Super</a:t>
            </a:r>
            <a:r>
              <a:rPr lang="ko-KR" altLang="en-US" dirty="0"/>
              <a:t> </a:t>
            </a:r>
            <a:r>
              <a:rPr lang="en-US" altLang="ko-KR" dirty="0"/>
              <a:t>Mario Bros.</a:t>
            </a:r>
            <a:endParaRPr lang="ko-KR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3683953-F4A3-FDDA-DABE-ADC6D1AF216D}"/>
              </a:ext>
            </a:extLst>
          </p:cNvPr>
          <p:cNvSpPr txBox="1"/>
          <p:nvPr/>
        </p:nvSpPr>
        <p:spPr>
          <a:xfrm>
            <a:off x="6028155" y="6310728"/>
            <a:ext cx="716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Tetris</a:t>
            </a:r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6A1B84B-1F16-9789-282D-4CD6CE7101ED}"/>
              </a:ext>
            </a:extLst>
          </p:cNvPr>
          <p:cNvSpPr txBox="1"/>
          <p:nvPr/>
        </p:nvSpPr>
        <p:spPr>
          <a:xfrm>
            <a:off x="9560985" y="4650688"/>
            <a:ext cx="1088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Pokémon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2342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E3D0B3C-22B8-A22F-6410-9E8A9ABA0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685800" cy="5055576"/>
          </a:xfrm>
          <a:prstGeom prst="rect">
            <a:avLst/>
          </a:prstGeom>
        </p:spPr>
      </p:pic>
      <p:sp>
        <p:nvSpPr>
          <p:cNvPr id="3" name="제목 13">
            <a:extLst>
              <a:ext uri="{FF2B5EF4-FFF2-40B4-BE49-F238E27FC236}">
                <a16:creationId xmlns:a16="http://schemas.microsoft.com/office/drawing/2014/main" id="{179FA915-E8FC-7FCA-05E0-926119C8C5B0}"/>
              </a:ext>
            </a:extLst>
          </p:cNvPr>
          <p:cNvSpPr txBox="1">
            <a:spLocks/>
          </p:cNvSpPr>
          <p:nvPr/>
        </p:nvSpPr>
        <p:spPr>
          <a:xfrm>
            <a:off x="875678" y="212660"/>
            <a:ext cx="4119563" cy="881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/>
                </a:solidFill>
              </a:rPr>
              <a:t>고전게임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0B9A269-95A2-2706-205C-04CB5D7D9E5C}"/>
              </a:ext>
            </a:extLst>
          </p:cNvPr>
          <p:cNvGrpSpPr/>
          <p:nvPr/>
        </p:nvGrpSpPr>
        <p:grpSpPr>
          <a:xfrm>
            <a:off x="1518385" y="2202871"/>
            <a:ext cx="2539826" cy="2443113"/>
            <a:chOff x="8142518" y="4173183"/>
            <a:chExt cx="2539826" cy="2443113"/>
          </a:xfrm>
        </p:grpSpPr>
        <p:pic>
          <p:nvPicPr>
            <p:cNvPr id="5" name="Picture 2" descr="New Super Mario Bros. - Wikipedia">
              <a:extLst>
                <a:ext uri="{FF2B5EF4-FFF2-40B4-BE49-F238E27FC236}">
                  <a16:creationId xmlns:a16="http://schemas.microsoft.com/office/drawing/2014/main" id="{E9BC1B81-31D8-4490-533F-047EE7437B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42518" y="4173183"/>
              <a:ext cx="2438400" cy="2190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0AF19C6-C7B0-9997-B1DB-7E35AD7DBE3A}"/>
                </a:ext>
              </a:extLst>
            </p:cNvPr>
            <p:cNvSpPr txBox="1"/>
            <p:nvPr/>
          </p:nvSpPr>
          <p:spPr>
            <a:xfrm>
              <a:off x="8415170" y="6447019"/>
              <a:ext cx="2267174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5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https://upload.wikimedia.org/wikipedia/en/d/db/NewSuperMarioBrothers.jpg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5C0D1B24-AAC0-F8C0-3CDB-0E611F1A836C}"/>
              </a:ext>
            </a:extLst>
          </p:cNvPr>
          <p:cNvGrpSpPr/>
          <p:nvPr/>
        </p:nvGrpSpPr>
        <p:grpSpPr>
          <a:xfrm>
            <a:off x="7928594" y="2337537"/>
            <a:ext cx="3387728" cy="2254827"/>
            <a:chOff x="8133789" y="982701"/>
            <a:chExt cx="3387728" cy="225482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77A249A3-6400-EFED-E703-E5E0470EB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33789" y="982701"/>
              <a:ext cx="3387728" cy="2008155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E2ED27C-4B57-5B7C-DD68-20F3B425100F}"/>
                </a:ext>
              </a:extLst>
            </p:cNvPr>
            <p:cNvSpPr txBox="1"/>
            <p:nvPr/>
          </p:nvSpPr>
          <p:spPr>
            <a:xfrm>
              <a:off x="8284096" y="3052862"/>
              <a:ext cx="3222104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6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https://www.snaktak.com/wp-content/uploads/2019/08/Pokemon-Go-Pokemon-1024x607.jpg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523ADFD-1F8B-24FE-4EF0-8D305177D3DB}"/>
              </a:ext>
            </a:extLst>
          </p:cNvPr>
          <p:cNvGrpSpPr/>
          <p:nvPr/>
        </p:nvGrpSpPr>
        <p:grpSpPr>
          <a:xfrm>
            <a:off x="4605692" y="2660223"/>
            <a:ext cx="2980616" cy="1604939"/>
            <a:chOff x="4065643" y="883255"/>
            <a:chExt cx="2980616" cy="1604939"/>
          </a:xfrm>
        </p:grpSpPr>
        <p:pic>
          <p:nvPicPr>
            <p:cNvPr id="11" name="Picture 8" descr="The 2020 Classic Tetris World Championship ended with a match between 2  brothers | Shacknews">
              <a:extLst>
                <a:ext uri="{FF2B5EF4-FFF2-40B4-BE49-F238E27FC236}">
                  <a16:creationId xmlns:a16="http://schemas.microsoft.com/office/drawing/2014/main" id="{7E6D3168-D66B-6AA4-D444-A75C736FCC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89484" y="883255"/>
              <a:ext cx="2592593" cy="1454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F089BD-B080-28D4-8216-70C8C2C5BCFA}"/>
                </a:ext>
              </a:extLst>
            </p:cNvPr>
            <p:cNvSpPr txBox="1"/>
            <p:nvPr/>
          </p:nvSpPr>
          <p:spPr>
            <a:xfrm>
              <a:off x="4065643" y="2349695"/>
              <a:ext cx="2980616" cy="1384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https://d1lss44hh2trtw.cloudfront.net/assets/article/2020/12/07/the-2020-classic-tetris-world-championship-ended-with-a-match-between-2-brothers-featured_feature.jpg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F02224C-4FA2-160C-38E5-F07C12DA3941}"/>
              </a:ext>
            </a:extLst>
          </p:cNvPr>
          <p:cNvSpPr txBox="1"/>
          <p:nvPr/>
        </p:nvSpPr>
        <p:spPr>
          <a:xfrm>
            <a:off x="1691088" y="4729070"/>
            <a:ext cx="2367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New Super</a:t>
            </a:r>
            <a:r>
              <a:rPr lang="ko-KR" altLang="en-US" dirty="0"/>
              <a:t> </a:t>
            </a:r>
            <a:r>
              <a:rPr lang="en-US" altLang="ko-KR" dirty="0"/>
              <a:t>Mario Bros.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1C0D90-E37E-3349-3168-597AB5DB8D6D}"/>
              </a:ext>
            </a:extLst>
          </p:cNvPr>
          <p:cNvSpPr txBox="1"/>
          <p:nvPr/>
        </p:nvSpPr>
        <p:spPr>
          <a:xfrm>
            <a:off x="5667526" y="4752111"/>
            <a:ext cx="716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Tetris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FB1B1A-5E3F-417F-2044-62A44621E06C}"/>
              </a:ext>
            </a:extLst>
          </p:cNvPr>
          <p:cNvSpPr txBox="1"/>
          <p:nvPr/>
        </p:nvSpPr>
        <p:spPr>
          <a:xfrm>
            <a:off x="8679731" y="4654370"/>
            <a:ext cx="1403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Pokémon Go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7184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E3D0B3C-22B8-A22F-6410-9E8A9ABA0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685800" cy="5055576"/>
          </a:xfrm>
          <a:prstGeom prst="rect">
            <a:avLst/>
          </a:prstGeom>
        </p:spPr>
      </p:pic>
      <p:sp>
        <p:nvSpPr>
          <p:cNvPr id="3" name="제목 13">
            <a:extLst>
              <a:ext uri="{FF2B5EF4-FFF2-40B4-BE49-F238E27FC236}">
                <a16:creationId xmlns:a16="http://schemas.microsoft.com/office/drawing/2014/main" id="{179FA915-E8FC-7FCA-05E0-926119C8C5B0}"/>
              </a:ext>
            </a:extLst>
          </p:cNvPr>
          <p:cNvSpPr txBox="1">
            <a:spLocks/>
          </p:cNvSpPr>
          <p:nvPr/>
        </p:nvSpPr>
        <p:spPr>
          <a:xfrm>
            <a:off x="875678" y="212660"/>
            <a:ext cx="4119563" cy="881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/>
                </a:solidFill>
              </a:rPr>
              <a:t>최신게임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3C2DDAA-CAF5-F253-72BF-7013073166DE}"/>
              </a:ext>
            </a:extLst>
          </p:cNvPr>
          <p:cNvGrpSpPr/>
          <p:nvPr/>
        </p:nvGrpSpPr>
        <p:grpSpPr>
          <a:xfrm>
            <a:off x="2720000" y="1843516"/>
            <a:ext cx="2963732" cy="3161824"/>
            <a:chOff x="6247497" y="2470944"/>
            <a:chExt cx="2963732" cy="3161824"/>
          </a:xfrm>
        </p:grpSpPr>
        <p:pic>
          <p:nvPicPr>
            <p:cNvPr id="14" name="Picture 4" descr="Wii Sports - Nintendo Wii | Nintendo Wii | GameStop">
              <a:extLst>
                <a:ext uri="{FF2B5EF4-FFF2-40B4-BE49-F238E27FC236}">
                  <a16:creationId xmlns:a16="http://schemas.microsoft.com/office/drawing/2014/main" id="{61F82FFF-BD05-32AC-846F-010A9690D7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7497" y="2470944"/>
              <a:ext cx="2963732" cy="29637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62A3952-9F40-3B63-A88C-DEE26D679182}"/>
                </a:ext>
              </a:extLst>
            </p:cNvPr>
            <p:cNvSpPr txBox="1"/>
            <p:nvPr/>
          </p:nvSpPr>
          <p:spPr>
            <a:xfrm>
              <a:off x="6696636" y="5478880"/>
              <a:ext cx="2307515" cy="1538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4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https://media.gamestop.com/i/gamestop/10065517_ALT08/Wii-Sports---Nintendo-Wii?$pdp$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55C60E5-DEFF-51EE-2B76-6779D8B43681}"/>
              </a:ext>
            </a:extLst>
          </p:cNvPr>
          <p:cNvGrpSpPr/>
          <p:nvPr/>
        </p:nvGrpSpPr>
        <p:grpSpPr>
          <a:xfrm>
            <a:off x="6744938" y="2395968"/>
            <a:ext cx="3523129" cy="2056920"/>
            <a:chOff x="4039497" y="3780143"/>
            <a:chExt cx="3523129" cy="2056920"/>
          </a:xfrm>
        </p:grpSpPr>
        <p:pic>
          <p:nvPicPr>
            <p:cNvPr id="17" name="Picture 6" descr="Mario Kart Wii Review | Trusted Reviews">
              <a:extLst>
                <a:ext uri="{FF2B5EF4-FFF2-40B4-BE49-F238E27FC236}">
                  <a16:creationId xmlns:a16="http://schemas.microsoft.com/office/drawing/2014/main" id="{4B0EC0C9-BA28-B07E-3CC4-70BDD372EA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40284" y="3780143"/>
              <a:ext cx="3321553" cy="18213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89CB82-0B3D-CD06-66A9-9EFF2A7BC1E2}"/>
                </a:ext>
              </a:extLst>
            </p:cNvPr>
            <p:cNvSpPr txBox="1"/>
            <p:nvPr/>
          </p:nvSpPr>
          <p:spPr>
            <a:xfrm>
              <a:off x="4039497" y="5637008"/>
              <a:ext cx="35231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7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https://www.trustedreviews.com/wp-content/uploads/sites/54/2008/04/7374-MKart1-1.jpg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112F824-8607-5B0F-A849-D05A2D8BADC9}"/>
              </a:ext>
            </a:extLst>
          </p:cNvPr>
          <p:cNvSpPr txBox="1"/>
          <p:nvPr/>
        </p:nvSpPr>
        <p:spPr>
          <a:xfrm>
            <a:off x="3623438" y="5127371"/>
            <a:ext cx="1156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Wii</a:t>
            </a:r>
            <a:r>
              <a:rPr lang="ko-KR" altLang="en-US" dirty="0"/>
              <a:t> </a:t>
            </a:r>
            <a:r>
              <a:rPr lang="en-US" altLang="ko-KR" dirty="0"/>
              <a:t>Sports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CCDFE5-04B2-015A-4584-1C13F98E72BF}"/>
              </a:ext>
            </a:extLst>
          </p:cNvPr>
          <p:cNvSpPr txBox="1"/>
          <p:nvPr/>
        </p:nvSpPr>
        <p:spPr>
          <a:xfrm>
            <a:off x="7735875" y="4707493"/>
            <a:ext cx="1541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Mario Kart Wii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7548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E3D0B3C-22B8-A22F-6410-9E8A9ABA0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685800" cy="5055576"/>
          </a:xfrm>
          <a:prstGeom prst="rect">
            <a:avLst/>
          </a:prstGeom>
        </p:spPr>
      </p:pic>
      <p:sp>
        <p:nvSpPr>
          <p:cNvPr id="3" name="제목 13">
            <a:extLst>
              <a:ext uri="{FF2B5EF4-FFF2-40B4-BE49-F238E27FC236}">
                <a16:creationId xmlns:a16="http://schemas.microsoft.com/office/drawing/2014/main" id="{179FA915-E8FC-7FCA-05E0-926119C8C5B0}"/>
              </a:ext>
            </a:extLst>
          </p:cNvPr>
          <p:cNvSpPr txBox="1">
            <a:spLocks/>
          </p:cNvSpPr>
          <p:nvPr/>
        </p:nvSpPr>
        <p:spPr>
          <a:xfrm>
            <a:off x="875678" y="212660"/>
            <a:ext cx="4119563" cy="881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/>
                </a:solidFill>
              </a:rPr>
              <a:t>최신게임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B86A701-D129-B0B7-B7E4-A6F96A47216F}"/>
              </a:ext>
            </a:extLst>
          </p:cNvPr>
          <p:cNvGrpSpPr/>
          <p:nvPr/>
        </p:nvGrpSpPr>
        <p:grpSpPr>
          <a:xfrm>
            <a:off x="5707461" y="312623"/>
            <a:ext cx="2987934" cy="1847788"/>
            <a:chOff x="691820" y="3545680"/>
            <a:chExt cx="2987934" cy="1847788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D38BEFD6-C3CC-A298-33BC-D43629717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1820" y="3545680"/>
              <a:ext cx="2969111" cy="1670125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3107C0-D004-9E8A-DFDE-E4F67F822C91}"/>
                </a:ext>
              </a:extLst>
            </p:cNvPr>
            <p:cNvSpPr txBox="1"/>
            <p:nvPr/>
          </p:nvSpPr>
          <p:spPr>
            <a:xfrm>
              <a:off x="710644" y="5239580"/>
              <a:ext cx="2969110" cy="1538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4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https://images.g2a.com/1024x768/1x1x0/grand-theft-auto-v-pc-rockstar-key-global-i10000000788017/59e5f05c5bafe304c4426c49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27B7A40-001A-68F0-CE67-61BE157782F4}"/>
              </a:ext>
            </a:extLst>
          </p:cNvPr>
          <p:cNvGrpSpPr/>
          <p:nvPr/>
        </p:nvGrpSpPr>
        <p:grpSpPr>
          <a:xfrm>
            <a:off x="7765621" y="2272106"/>
            <a:ext cx="3690601" cy="2397166"/>
            <a:chOff x="7751675" y="477212"/>
            <a:chExt cx="3690601" cy="2397166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7F133C04-0D02-E90A-5395-09BDE1F41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51675" y="477212"/>
              <a:ext cx="3690601" cy="2075963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C835D9-010B-AC8D-3C5A-5757E664979E}"/>
                </a:ext>
              </a:extLst>
            </p:cNvPr>
            <p:cNvSpPr txBox="1"/>
            <p:nvPr/>
          </p:nvSpPr>
          <p:spPr>
            <a:xfrm>
              <a:off x="8190883" y="2597379"/>
              <a:ext cx="294748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2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https://oddity.ai/img/blog/gta-vi-fight.jpg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BC93EDA-890A-B8CC-ACCF-CA71001C559E}"/>
              </a:ext>
            </a:extLst>
          </p:cNvPr>
          <p:cNvGrpSpPr/>
          <p:nvPr/>
        </p:nvGrpSpPr>
        <p:grpSpPr>
          <a:xfrm>
            <a:off x="6289368" y="4724643"/>
            <a:ext cx="3321553" cy="2149004"/>
            <a:chOff x="8062721" y="2956922"/>
            <a:chExt cx="3321553" cy="2149004"/>
          </a:xfrm>
        </p:grpSpPr>
        <p:pic>
          <p:nvPicPr>
            <p:cNvPr id="20" name="Picture 12" descr="Hints and Tips for GTA 5: Invaluable Story Mode Information - GTA BOOM">
              <a:extLst>
                <a:ext uri="{FF2B5EF4-FFF2-40B4-BE49-F238E27FC236}">
                  <a16:creationId xmlns:a16="http://schemas.microsoft.com/office/drawing/2014/main" id="{3A6AF329-160E-4FE7-BF2D-14D5FFFA04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2352" y="2956922"/>
              <a:ext cx="3196855" cy="1877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01458B7-B38B-0E22-A2B4-507AC610F8D0}"/>
                </a:ext>
              </a:extLst>
            </p:cNvPr>
            <p:cNvSpPr txBox="1"/>
            <p:nvPr/>
          </p:nvSpPr>
          <p:spPr>
            <a:xfrm>
              <a:off x="8062721" y="4905871"/>
              <a:ext cx="3321553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7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https://www.gtaboom.com/wp-content/uploads/2012/11/xbox360history-768x451.jpg</a:t>
              </a: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1479865B-19A1-6A5D-AA3B-BB6D61EB5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948" y="896640"/>
            <a:ext cx="118774" cy="505557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2F543F3-E1B4-5003-EE24-843464623E53}"/>
              </a:ext>
            </a:extLst>
          </p:cNvPr>
          <p:cNvSpPr txBox="1"/>
          <p:nvPr/>
        </p:nvSpPr>
        <p:spPr>
          <a:xfrm>
            <a:off x="2161299" y="4539977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Call of Duty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876DE6-1E2F-9C6F-EFA4-7045B479EE9C}"/>
              </a:ext>
            </a:extLst>
          </p:cNvPr>
          <p:cNvSpPr txBox="1"/>
          <p:nvPr/>
        </p:nvSpPr>
        <p:spPr>
          <a:xfrm>
            <a:off x="5526985" y="3193511"/>
            <a:ext cx="2002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Grand Theft Auto V</a:t>
            </a:r>
            <a:endParaRPr lang="ko-KR" altLang="en-US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FC60F9D-189C-2AB3-A5B8-6B75AB18CB7F}"/>
              </a:ext>
            </a:extLst>
          </p:cNvPr>
          <p:cNvGrpSpPr/>
          <p:nvPr/>
        </p:nvGrpSpPr>
        <p:grpSpPr>
          <a:xfrm>
            <a:off x="1085287" y="2223369"/>
            <a:ext cx="3639053" cy="2307403"/>
            <a:chOff x="967525" y="843823"/>
            <a:chExt cx="3639053" cy="2307403"/>
          </a:xfrm>
        </p:grpSpPr>
        <p:pic>
          <p:nvPicPr>
            <p:cNvPr id="29698" name="Picture 2" descr="Call of Duty: Mobile Shoots Past $1.5 Billion in Lifetime Player Spending">
              <a:extLst>
                <a:ext uri="{FF2B5EF4-FFF2-40B4-BE49-F238E27FC236}">
                  <a16:creationId xmlns:a16="http://schemas.microsoft.com/office/drawing/2014/main" id="{DDE4A640-F470-FDC0-43FB-9ED7A3331C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7525" y="843823"/>
              <a:ext cx="3639053" cy="21333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E92E04C-19EA-5D8E-EBD6-19DE97A2A872}"/>
                </a:ext>
              </a:extLst>
            </p:cNvPr>
            <p:cNvSpPr txBox="1"/>
            <p:nvPr/>
          </p:nvSpPr>
          <p:spPr>
            <a:xfrm>
              <a:off x="1718802" y="3012727"/>
              <a:ext cx="2541583" cy="1384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https://images.ctfassets.net/vfkpgemp7ek3/3098815104/c9eb4e66e6dcd3efec72034b80291feb/call-of-duty-mobile-first-week-china.jpg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0953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45D5BB9B-4D2C-8C52-90B4-01D1FDD02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2423"/>
            <a:ext cx="12192001" cy="3253153"/>
          </a:xfrm>
          <a:prstGeom prst="rect">
            <a:avLst/>
          </a:prstGeom>
        </p:spPr>
      </p:pic>
      <p:sp>
        <p:nvSpPr>
          <p:cNvPr id="10" name="제목 3">
            <a:extLst>
              <a:ext uri="{FF2B5EF4-FFF2-40B4-BE49-F238E27FC236}">
                <a16:creationId xmlns:a16="http://schemas.microsoft.com/office/drawing/2014/main" id="{1799752C-8C74-6F28-2071-CE19111DCAEC}"/>
              </a:ext>
            </a:extLst>
          </p:cNvPr>
          <p:cNvSpPr txBox="1">
            <a:spLocks/>
          </p:cNvSpPr>
          <p:nvPr/>
        </p:nvSpPr>
        <p:spPr>
          <a:xfrm>
            <a:off x="2249583" y="2876580"/>
            <a:ext cx="7692833" cy="110483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/>
              <a:t>인기 배급사 게임 출시 동향</a:t>
            </a:r>
          </a:p>
        </p:txBody>
      </p:sp>
    </p:spTree>
    <p:extLst>
      <p:ext uri="{BB962C8B-B14F-4D97-AF65-F5344CB8AC3E}">
        <p14:creationId xmlns:p14="http://schemas.microsoft.com/office/powerpoint/2010/main" val="13585772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A5C837A-E050-C205-DA02-6E4E4DE78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685800" cy="5055576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CB2E0347-D407-92F7-FA41-43A93550E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5" y="285750"/>
            <a:ext cx="8667750" cy="628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1997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9C7CBD2-A4D4-1379-DD8D-078A12696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685800" cy="5055576"/>
          </a:xfrm>
          <a:prstGeom prst="rect">
            <a:avLst/>
          </a:prstGeom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D815B70A-CF76-B834-2240-9A3AA9B58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263" y="114300"/>
            <a:ext cx="8753475" cy="66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5817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45D5BB9B-4D2C-8C52-90B4-01D1FDD02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2423"/>
            <a:ext cx="12192001" cy="3253153"/>
          </a:xfrm>
          <a:prstGeom prst="rect">
            <a:avLst/>
          </a:prstGeom>
        </p:spPr>
      </p:pic>
      <p:sp>
        <p:nvSpPr>
          <p:cNvPr id="10" name="제목 3">
            <a:extLst>
              <a:ext uri="{FF2B5EF4-FFF2-40B4-BE49-F238E27FC236}">
                <a16:creationId xmlns:a16="http://schemas.microsoft.com/office/drawing/2014/main" id="{1799752C-8C74-6F28-2071-CE19111DCAEC}"/>
              </a:ext>
            </a:extLst>
          </p:cNvPr>
          <p:cNvSpPr txBox="1">
            <a:spLocks/>
          </p:cNvSpPr>
          <p:nvPr/>
        </p:nvSpPr>
        <p:spPr>
          <a:xfrm>
            <a:off x="2249583" y="2876580"/>
            <a:ext cx="7692833" cy="110483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/>
              <a:t>지역별 게임 선호도 분석</a:t>
            </a:r>
          </a:p>
        </p:txBody>
      </p:sp>
    </p:spTree>
    <p:extLst>
      <p:ext uri="{BB962C8B-B14F-4D97-AF65-F5344CB8AC3E}">
        <p14:creationId xmlns:p14="http://schemas.microsoft.com/office/powerpoint/2010/main" val="18595454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501BEE-3AA7-06F6-3AFF-0DA740FCE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2020-2</a:t>
            </a:r>
            <a:r>
              <a:rPr lang="ko-KR" altLang="en-US" dirty="0"/>
              <a:t>분기</a:t>
            </a:r>
            <a:br>
              <a:rPr lang="en-US" altLang="ko-KR" dirty="0"/>
            </a:br>
            <a:r>
              <a:rPr lang="ko-KR" altLang="en-US" sz="3200" dirty="0"/>
              <a:t>게임 개발 목표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FED898F-D727-72F3-5F46-6F50A574A07D}"/>
              </a:ext>
            </a:extLst>
          </p:cNvPr>
          <p:cNvGrpSpPr/>
          <p:nvPr/>
        </p:nvGrpSpPr>
        <p:grpSpPr>
          <a:xfrm>
            <a:off x="4398682" y="645460"/>
            <a:ext cx="3120913" cy="1853809"/>
            <a:chOff x="4398682" y="645460"/>
            <a:chExt cx="3120913" cy="1853809"/>
          </a:xfrm>
        </p:grpSpPr>
        <p:pic>
          <p:nvPicPr>
            <p:cNvPr id="31746" name="Picture 2" descr="Best action-adventure games on PC 2023 | PCGamesN">
              <a:extLst>
                <a:ext uri="{FF2B5EF4-FFF2-40B4-BE49-F238E27FC236}">
                  <a16:creationId xmlns:a16="http://schemas.microsoft.com/office/drawing/2014/main" id="{1F1F0C72-2CC7-F8A2-F028-7C202B2091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8682" y="645460"/>
              <a:ext cx="2906953" cy="1635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CEE4FF1-D587-9586-F331-529AF29AB513}"/>
                </a:ext>
              </a:extLst>
            </p:cNvPr>
            <p:cNvSpPr txBox="1"/>
            <p:nvPr/>
          </p:nvSpPr>
          <p:spPr>
            <a:xfrm>
              <a:off x="4398682" y="2329992"/>
              <a:ext cx="3120913" cy="169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5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https://www.pcgamesn.com/wp-content/sites/pcgamesn/2022/01/best-action-adventure-games-2022.jpg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E96B73B-42E3-FD14-A3B0-0D4A2B175716}"/>
              </a:ext>
            </a:extLst>
          </p:cNvPr>
          <p:cNvGrpSpPr/>
          <p:nvPr/>
        </p:nvGrpSpPr>
        <p:grpSpPr>
          <a:xfrm>
            <a:off x="5737706" y="3168715"/>
            <a:ext cx="2963732" cy="3161824"/>
            <a:chOff x="6247497" y="2470944"/>
            <a:chExt cx="2963732" cy="3161824"/>
          </a:xfrm>
        </p:grpSpPr>
        <p:pic>
          <p:nvPicPr>
            <p:cNvPr id="8" name="Picture 4" descr="Wii Sports - Nintendo Wii | Nintendo Wii | GameStop">
              <a:extLst>
                <a:ext uri="{FF2B5EF4-FFF2-40B4-BE49-F238E27FC236}">
                  <a16:creationId xmlns:a16="http://schemas.microsoft.com/office/drawing/2014/main" id="{B382D982-6234-E4DF-E249-C23D013120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7497" y="2470944"/>
              <a:ext cx="2963732" cy="29637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4C3381C-1F26-6C3F-E563-F24A62D7B9FE}"/>
                </a:ext>
              </a:extLst>
            </p:cNvPr>
            <p:cNvSpPr txBox="1"/>
            <p:nvPr/>
          </p:nvSpPr>
          <p:spPr>
            <a:xfrm>
              <a:off x="6696636" y="5478880"/>
              <a:ext cx="2307515" cy="1538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4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https://media.gamestop.com/i/gamestop/10065517_ALT08/Wii-Sports---Nintendo-Wii?$pdp$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C9B8BB6-78EB-4EDC-15D4-890998A36271}"/>
              </a:ext>
            </a:extLst>
          </p:cNvPr>
          <p:cNvGrpSpPr/>
          <p:nvPr/>
        </p:nvGrpSpPr>
        <p:grpSpPr>
          <a:xfrm>
            <a:off x="8090356" y="1123837"/>
            <a:ext cx="2667292" cy="1826337"/>
            <a:chOff x="967525" y="843823"/>
            <a:chExt cx="3639053" cy="2307403"/>
          </a:xfrm>
        </p:grpSpPr>
        <p:pic>
          <p:nvPicPr>
            <p:cNvPr id="11" name="Picture 2" descr="Call of Duty: Mobile Shoots Past $1.5 Billion in Lifetime Player Spending">
              <a:extLst>
                <a:ext uri="{FF2B5EF4-FFF2-40B4-BE49-F238E27FC236}">
                  <a16:creationId xmlns:a16="http://schemas.microsoft.com/office/drawing/2014/main" id="{C769396A-D8C2-0920-D808-BC079408C1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7525" y="843823"/>
              <a:ext cx="3639053" cy="21333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06A5856-EC7E-1A87-E7EF-99D3E0189DCA}"/>
                </a:ext>
              </a:extLst>
            </p:cNvPr>
            <p:cNvSpPr txBox="1"/>
            <p:nvPr/>
          </p:nvSpPr>
          <p:spPr>
            <a:xfrm>
              <a:off x="1718802" y="3012727"/>
              <a:ext cx="2541583" cy="1384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https://images.ctfassets.net/vfkpgemp7ek3/3098815104/c9eb4e66e6dcd3efec72034b80291feb/call-of-duty-mobile-first-week-china.jpg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14D5C70-60B7-731E-962C-EBE354DBC720}"/>
              </a:ext>
            </a:extLst>
          </p:cNvPr>
          <p:cNvSpPr txBox="1"/>
          <p:nvPr/>
        </p:nvSpPr>
        <p:spPr>
          <a:xfrm>
            <a:off x="5460187" y="2464660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Action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34F87F-5071-08E4-7716-BFB68BB54106}"/>
              </a:ext>
            </a:extLst>
          </p:cNvPr>
          <p:cNvSpPr txBox="1"/>
          <p:nvPr/>
        </p:nvSpPr>
        <p:spPr>
          <a:xfrm>
            <a:off x="8968001" y="2978309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Shooting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D71409-D8EF-75B3-21B3-D2D8AFFA3AB7}"/>
              </a:ext>
            </a:extLst>
          </p:cNvPr>
          <p:cNvSpPr txBox="1"/>
          <p:nvPr/>
        </p:nvSpPr>
        <p:spPr>
          <a:xfrm>
            <a:off x="6690420" y="6374743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Sports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02653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45D5BB9B-4D2C-8C52-90B4-01D1FDD02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2423"/>
            <a:ext cx="12192001" cy="3253153"/>
          </a:xfrm>
          <a:prstGeom prst="rect">
            <a:avLst/>
          </a:prstGeom>
        </p:spPr>
      </p:pic>
      <p:sp>
        <p:nvSpPr>
          <p:cNvPr id="10" name="제목 3">
            <a:extLst>
              <a:ext uri="{FF2B5EF4-FFF2-40B4-BE49-F238E27FC236}">
                <a16:creationId xmlns:a16="http://schemas.microsoft.com/office/drawing/2014/main" id="{1799752C-8C74-6F28-2071-CE19111DCAEC}"/>
              </a:ext>
            </a:extLst>
          </p:cNvPr>
          <p:cNvSpPr txBox="1">
            <a:spLocks/>
          </p:cNvSpPr>
          <p:nvPr/>
        </p:nvSpPr>
        <p:spPr>
          <a:xfrm>
            <a:off x="2249583" y="2876580"/>
            <a:ext cx="7692833" cy="110483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186425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32752E52-BFE8-EC41-65FF-B224FA079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685800" cy="5055576"/>
          </a:xfrm>
          <a:prstGeom prst="rect">
            <a:avLst/>
          </a:prstGeom>
        </p:spPr>
      </p:pic>
      <p:sp>
        <p:nvSpPr>
          <p:cNvPr id="14" name="제목 13">
            <a:extLst>
              <a:ext uri="{FF2B5EF4-FFF2-40B4-BE49-F238E27FC236}">
                <a16:creationId xmlns:a16="http://schemas.microsoft.com/office/drawing/2014/main" id="{6FA9127D-8A56-278D-5D8B-AE4D08FBF32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5678" y="212660"/>
            <a:ext cx="4119563" cy="881063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수집자료 개괄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3260B99F-642E-9A74-26C4-EE676CB97A84}"/>
              </a:ext>
            </a:extLst>
          </p:cNvPr>
          <p:cNvPicPr>
            <a:picLocks noGrp="1" noChangeAspect="1" noChangeArrowheads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5800" y="1290807"/>
            <a:ext cx="7841285" cy="4277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400841F9-4E0C-BD00-4CF3-B9D797CA7456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510956" y="868363"/>
            <a:ext cx="3839308" cy="5121275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A31515"/>
                </a:solidFill>
                <a:latin typeface="Courier New" panose="02070309020205020404" pitchFamily="49" charset="0"/>
              </a:rPr>
              <a:t>1980–2020</a:t>
            </a:r>
            <a:r>
              <a:rPr lang="ko-KR" alt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년 </a:t>
            </a:r>
            <a:r>
              <a:rPr lang="en-US" altLang="ko-KR" dirty="0">
                <a:solidFill>
                  <a:srgbClr val="A31515"/>
                </a:solidFill>
                <a:latin typeface="Courier New" panose="02070309020205020404" pitchFamily="49" charset="0"/>
              </a:rPr>
              <a:t>1</a:t>
            </a:r>
            <a:r>
              <a:rPr lang="ko-KR" alt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분기 사이</a:t>
            </a:r>
            <a:endParaRPr lang="en-US" altLang="ko-KR" dirty="0"/>
          </a:p>
          <a:p>
            <a:r>
              <a:rPr lang="en-US" altLang="ko-KR" dirty="0"/>
              <a:t>576</a:t>
            </a:r>
            <a:r>
              <a:rPr lang="ko-KR" altLang="en-US" dirty="0"/>
              <a:t>개의 플랫폼 및 </a:t>
            </a:r>
            <a:r>
              <a:rPr lang="en-US" altLang="ko-KR" dirty="0"/>
              <a:t>31</a:t>
            </a:r>
            <a:r>
              <a:rPr lang="ko-KR" altLang="en-US" dirty="0"/>
              <a:t>개 배급사</a:t>
            </a:r>
            <a:endParaRPr lang="en-US" altLang="ko-KR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45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32752E52-BFE8-EC41-65FF-B224FA079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6640"/>
            <a:ext cx="685800" cy="5055576"/>
          </a:xfrm>
          <a:prstGeom prst="rect">
            <a:avLst/>
          </a:prstGeom>
        </p:spPr>
      </p:pic>
      <p:sp>
        <p:nvSpPr>
          <p:cNvPr id="14" name="제목 13">
            <a:extLst>
              <a:ext uri="{FF2B5EF4-FFF2-40B4-BE49-F238E27FC236}">
                <a16:creationId xmlns:a16="http://schemas.microsoft.com/office/drawing/2014/main" id="{6FA9127D-8A56-278D-5D8B-AE4D08FBF32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5678" y="212660"/>
            <a:ext cx="4119563" cy="881063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수집자료 개괄</a:t>
            </a: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400841F9-4E0C-BD00-4CF3-B9D797CA7456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510956" y="868363"/>
            <a:ext cx="3839308" cy="5121275"/>
          </a:xfrm>
        </p:spPr>
        <p:txBody>
          <a:bodyPr>
            <a:normAutofit/>
          </a:bodyPr>
          <a:lstStyle/>
          <a:p>
            <a:r>
              <a:rPr lang="ko-KR" altLang="en-US" dirty="0"/>
              <a:t>출고량</a:t>
            </a:r>
            <a:r>
              <a:rPr lang="en-US" altLang="ko-KR" dirty="0"/>
              <a:t>: </a:t>
            </a:r>
            <a:r>
              <a:rPr lang="ko-KR" altLang="en-US" dirty="0"/>
              <a:t>북미</a:t>
            </a:r>
            <a:r>
              <a:rPr lang="en-US" altLang="ko-KR" dirty="0"/>
              <a:t>, </a:t>
            </a:r>
            <a:r>
              <a:rPr lang="ko-KR" altLang="en-US" dirty="0"/>
              <a:t>유럽</a:t>
            </a:r>
            <a:r>
              <a:rPr lang="en-US" altLang="ko-KR" dirty="0"/>
              <a:t>, </a:t>
            </a:r>
            <a:r>
              <a:rPr lang="ko-KR" altLang="en-US" dirty="0"/>
              <a:t>일본</a:t>
            </a:r>
            <a:r>
              <a:rPr lang="en-US" altLang="ko-KR" dirty="0"/>
              <a:t>, </a:t>
            </a:r>
            <a:r>
              <a:rPr lang="ko-KR" altLang="en-US" dirty="0"/>
              <a:t>기타</a:t>
            </a:r>
            <a:endParaRPr lang="en-US" altLang="ko-KR" dirty="0"/>
          </a:p>
          <a:p>
            <a:r>
              <a:rPr lang="ko-KR" altLang="en-US" dirty="0"/>
              <a:t>지역</a:t>
            </a:r>
            <a:r>
              <a:rPr lang="en-US" altLang="ko-KR" dirty="0"/>
              <a:t>: </a:t>
            </a:r>
            <a:r>
              <a:rPr lang="ko-KR" altLang="en-US" dirty="0"/>
              <a:t>북미</a:t>
            </a:r>
            <a:r>
              <a:rPr lang="en-US" altLang="ko-KR" dirty="0"/>
              <a:t>, </a:t>
            </a:r>
            <a:r>
              <a:rPr lang="ko-KR" altLang="en-US" dirty="0"/>
              <a:t>유럽</a:t>
            </a:r>
            <a:r>
              <a:rPr lang="en-US" altLang="ko-KR" dirty="0"/>
              <a:t>, </a:t>
            </a:r>
            <a:r>
              <a:rPr lang="ko-KR" altLang="en-US" dirty="0"/>
              <a:t>일본</a:t>
            </a:r>
            <a:r>
              <a:rPr lang="en-US" altLang="ko-KR" dirty="0"/>
              <a:t>, </a:t>
            </a:r>
            <a:r>
              <a:rPr lang="ko-KR" altLang="en-US" dirty="0"/>
              <a:t>기타</a:t>
            </a:r>
            <a:endParaRPr lang="en-US" altLang="ko-KR" b="0" dirty="0">
              <a:solidFill>
                <a:srgbClr val="A31515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dirty="0">
                <a:solidFill>
                  <a:srgbClr val="A31515"/>
                </a:solidFill>
                <a:latin typeface="Courier New" panose="02070309020205020404" pitchFamily="49" charset="0"/>
              </a:rPr>
              <a:t>1995</a:t>
            </a:r>
            <a:r>
              <a:rPr lang="ko-KR" alt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년도 기준 게임 시장 활성화</a:t>
            </a:r>
            <a:endParaRPr lang="en-US" altLang="ko-KR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266795D-228C-86DA-162B-7C7339B9C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191" y="1227816"/>
            <a:ext cx="7296374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2798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B824720D-9479-A540-8001-A7E8776FD8F2}"/>
              </a:ext>
            </a:extLst>
          </p:cNvPr>
          <p:cNvGrpSpPr/>
          <p:nvPr/>
        </p:nvGrpSpPr>
        <p:grpSpPr>
          <a:xfrm>
            <a:off x="0" y="896640"/>
            <a:ext cx="10790464" cy="5064720"/>
            <a:chOff x="0" y="896640"/>
            <a:chExt cx="10790464" cy="5064720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2752E52-BFE8-EC41-65FF-B224FA079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896640"/>
              <a:ext cx="685800" cy="505557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2FAEA5A-1468-220D-BF09-B51C1C37A3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401535" y="905784"/>
              <a:ext cx="9388929" cy="50555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70852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B824720D-9479-A540-8001-A7E8776FD8F2}"/>
              </a:ext>
            </a:extLst>
          </p:cNvPr>
          <p:cNvGrpSpPr/>
          <p:nvPr/>
        </p:nvGrpSpPr>
        <p:grpSpPr>
          <a:xfrm>
            <a:off x="0" y="896640"/>
            <a:ext cx="10790464" cy="5064720"/>
            <a:chOff x="0" y="896640"/>
            <a:chExt cx="10790464" cy="5064720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2752E52-BFE8-EC41-65FF-B224FA079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896640"/>
              <a:ext cx="685800" cy="505557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2FAEA5A-1468-220D-BF09-B51C1C37A3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401535" y="905784"/>
              <a:ext cx="9388929" cy="50555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B11EC57-DC3E-51E7-525F-21D225BB4E0B}"/>
              </a:ext>
            </a:extLst>
          </p:cNvPr>
          <p:cNvGrpSpPr/>
          <p:nvPr/>
        </p:nvGrpSpPr>
        <p:grpSpPr>
          <a:xfrm>
            <a:off x="2426677" y="896640"/>
            <a:ext cx="7804314" cy="3795608"/>
            <a:chOff x="2426677" y="896640"/>
            <a:chExt cx="7804314" cy="3795608"/>
          </a:xfrm>
        </p:grpSpPr>
        <p:sp>
          <p:nvSpPr>
            <p:cNvPr id="4" name="화살표: 아래쪽 3">
              <a:extLst>
                <a:ext uri="{FF2B5EF4-FFF2-40B4-BE49-F238E27FC236}">
                  <a16:creationId xmlns:a16="http://schemas.microsoft.com/office/drawing/2014/main" id="{5B83DB4D-3406-11C6-651C-7F4F514B5AA2}"/>
                </a:ext>
              </a:extLst>
            </p:cNvPr>
            <p:cNvSpPr/>
            <p:nvPr/>
          </p:nvSpPr>
          <p:spPr>
            <a:xfrm>
              <a:off x="2426677" y="896640"/>
              <a:ext cx="439615" cy="439791"/>
            </a:xfrm>
            <a:prstGeom prst="downArrow">
              <a:avLst/>
            </a:prstGeom>
            <a:solidFill>
              <a:schemeClr val="accent1">
                <a:lumMod val="75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화살표: 아래쪽 4">
              <a:extLst>
                <a:ext uri="{FF2B5EF4-FFF2-40B4-BE49-F238E27FC236}">
                  <a16:creationId xmlns:a16="http://schemas.microsoft.com/office/drawing/2014/main" id="{DEF85191-0067-12C4-271D-AD399F91FE3D}"/>
                </a:ext>
              </a:extLst>
            </p:cNvPr>
            <p:cNvSpPr/>
            <p:nvPr/>
          </p:nvSpPr>
          <p:spPr>
            <a:xfrm>
              <a:off x="8308415" y="3812667"/>
              <a:ext cx="439615" cy="439791"/>
            </a:xfrm>
            <a:prstGeom prst="downArrow">
              <a:avLst/>
            </a:prstGeom>
            <a:solidFill>
              <a:schemeClr val="accent1">
                <a:lumMod val="75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화살표: 아래쪽 5">
              <a:extLst>
                <a:ext uri="{FF2B5EF4-FFF2-40B4-BE49-F238E27FC236}">
                  <a16:creationId xmlns:a16="http://schemas.microsoft.com/office/drawing/2014/main" id="{3F758DA5-6AAE-8C90-081D-29B4C9ED8F5F}"/>
                </a:ext>
              </a:extLst>
            </p:cNvPr>
            <p:cNvSpPr/>
            <p:nvPr/>
          </p:nvSpPr>
          <p:spPr>
            <a:xfrm>
              <a:off x="6360735" y="4032563"/>
              <a:ext cx="439615" cy="439791"/>
            </a:xfrm>
            <a:prstGeom prst="downArrow">
              <a:avLst/>
            </a:prstGeom>
            <a:solidFill>
              <a:schemeClr val="accent1">
                <a:lumMod val="60000"/>
                <a:lumOff val="4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화살표: 아래쪽 6">
              <a:extLst>
                <a:ext uri="{FF2B5EF4-FFF2-40B4-BE49-F238E27FC236}">
                  <a16:creationId xmlns:a16="http://schemas.microsoft.com/office/drawing/2014/main" id="{C41B047C-6BC7-57C7-A598-B5CCBF140E92}"/>
                </a:ext>
              </a:extLst>
            </p:cNvPr>
            <p:cNvSpPr/>
            <p:nvPr/>
          </p:nvSpPr>
          <p:spPr>
            <a:xfrm>
              <a:off x="4396154" y="2338578"/>
              <a:ext cx="439615" cy="439791"/>
            </a:xfrm>
            <a:prstGeom prst="downArrow">
              <a:avLst/>
            </a:prstGeom>
            <a:solidFill>
              <a:schemeClr val="accent1">
                <a:lumMod val="75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화살표: 아래쪽 7">
              <a:extLst>
                <a:ext uri="{FF2B5EF4-FFF2-40B4-BE49-F238E27FC236}">
                  <a16:creationId xmlns:a16="http://schemas.microsoft.com/office/drawing/2014/main" id="{4FBB6781-2F41-4085-8C22-992BA924D0A7}"/>
                </a:ext>
              </a:extLst>
            </p:cNvPr>
            <p:cNvSpPr/>
            <p:nvPr/>
          </p:nvSpPr>
          <p:spPr>
            <a:xfrm>
              <a:off x="3880752" y="1674320"/>
              <a:ext cx="439615" cy="439791"/>
            </a:xfrm>
            <a:prstGeom prst="downArrow">
              <a:avLst/>
            </a:prstGeom>
            <a:solidFill>
              <a:schemeClr val="accent1">
                <a:lumMod val="60000"/>
                <a:lumOff val="4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화살표: 아래쪽 8">
              <a:extLst>
                <a:ext uri="{FF2B5EF4-FFF2-40B4-BE49-F238E27FC236}">
                  <a16:creationId xmlns:a16="http://schemas.microsoft.com/office/drawing/2014/main" id="{5260E3D9-D7D3-8B71-4DBD-D4E5CE6137EC}"/>
                </a:ext>
              </a:extLst>
            </p:cNvPr>
            <p:cNvSpPr/>
            <p:nvPr/>
          </p:nvSpPr>
          <p:spPr>
            <a:xfrm>
              <a:off x="5876191" y="2984637"/>
              <a:ext cx="439615" cy="439791"/>
            </a:xfrm>
            <a:prstGeom prst="downArrow">
              <a:avLst/>
            </a:prstGeom>
            <a:solidFill>
              <a:schemeClr val="accent1">
                <a:lumMod val="60000"/>
                <a:lumOff val="4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화살표: 아래쪽 9">
              <a:extLst>
                <a:ext uri="{FF2B5EF4-FFF2-40B4-BE49-F238E27FC236}">
                  <a16:creationId xmlns:a16="http://schemas.microsoft.com/office/drawing/2014/main" id="{CE3F943A-B9B1-9A29-A1B6-E26A6D0D75E6}"/>
                </a:ext>
              </a:extLst>
            </p:cNvPr>
            <p:cNvSpPr/>
            <p:nvPr/>
          </p:nvSpPr>
          <p:spPr>
            <a:xfrm>
              <a:off x="7382261" y="3214043"/>
              <a:ext cx="439615" cy="439791"/>
            </a:xfrm>
            <a:prstGeom prst="downArrow">
              <a:avLst/>
            </a:prstGeom>
            <a:solidFill>
              <a:schemeClr val="accent1">
                <a:lumMod val="75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화살표: 아래쪽 10">
              <a:extLst>
                <a:ext uri="{FF2B5EF4-FFF2-40B4-BE49-F238E27FC236}">
                  <a16:creationId xmlns:a16="http://schemas.microsoft.com/office/drawing/2014/main" id="{5C0B39C9-AFF5-C958-DF9B-3FA5248854B2}"/>
                </a:ext>
              </a:extLst>
            </p:cNvPr>
            <p:cNvSpPr/>
            <p:nvPr/>
          </p:nvSpPr>
          <p:spPr>
            <a:xfrm>
              <a:off x="9791376" y="4032562"/>
              <a:ext cx="439615" cy="439791"/>
            </a:xfrm>
            <a:prstGeom prst="downArrow">
              <a:avLst/>
            </a:prstGeom>
            <a:solidFill>
              <a:schemeClr val="accent1">
                <a:lumMod val="60000"/>
                <a:lumOff val="4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화살표: 아래쪽 11">
              <a:extLst>
                <a:ext uri="{FF2B5EF4-FFF2-40B4-BE49-F238E27FC236}">
                  <a16:creationId xmlns:a16="http://schemas.microsoft.com/office/drawing/2014/main" id="{FC5B3869-AB87-4205-DF00-659BD63797CD}"/>
                </a:ext>
              </a:extLst>
            </p:cNvPr>
            <p:cNvSpPr/>
            <p:nvPr/>
          </p:nvSpPr>
          <p:spPr>
            <a:xfrm>
              <a:off x="3598671" y="2338577"/>
              <a:ext cx="439615" cy="439791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화살표: 아래쪽 12">
              <a:extLst>
                <a:ext uri="{FF2B5EF4-FFF2-40B4-BE49-F238E27FC236}">
                  <a16:creationId xmlns:a16="http://schemas.microsoft.com/office/drawing/2014/main" id="{4ED43F83-FF31-C058-7FD0-5C16CFFA1E90}"/>
                </a:ext>
              </a:extLst>
            </p:cNvPr>
            <p:cNvSpPr/>
            <p:nvPr/>
          </p:nvSpPr>
          <p:spPr>
            <a:xfrm>
              <a:off x="5545805" y="3317241"/>
              <a:ext cx="439615" cy="439791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화살표: 아래쪽 14">
              <a:extLst>
                <a:ext uri="{FF2B5EF4-FFF2-40B4-BE49-F238E27FC236}">
                  <a16:creationId xmlns:a16="http://schemas.microsoft.com/office/drawing/2014/main" id="{0E85DC0D-67DF-5C2A-D986-4FFFE4227AED}"/>
                </a:ext>
              </a:extLst>
            </p:cNvPr>
            <p:cNvSpPr/>
            <p:nvPr/>
          </p:nvSpPr>
          <p:spPr>
            <a:xfrm>
              <a:off x="7825283" y="4252457"/>
              <a:ext cx="439615" cy="439791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화살표: 아래쪽 16">
              <a:extLst>
                <a:ext uri="{FF2B5EF4-FFF2-40B4-BE49-F238E27FC236}">
                  <a16:creationId xmlns:a16="http://schemas.microsoft.com/office/drawing/2014/main" id="{7BD1DE2C-38BD-9635-BBBC-E3536297A30D}"/>
                </a:ext>
              </a:extLst>
            </p:cNvPr>
            <p:cNvSpPr/>
            <p:nvPr/>
          </p:nvSpPr>
          <p:spPr>
            <a:xfrm>
              <a:off x="9483650" y="4252456"/>
              <a:ext cx="439615" cy="439791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79375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32752E52-BFE8-EC41-65FF-B224FA079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6640"/>
            <a:ext cx="685800" cy="5525674"/>
          </a:xfrm>
          <a:prstGeom prst="rect">
            <a:avLst/>
          </a:prstGeom>
        </p:spPr>
      </p:pic>
      <p:sp>
        <p:nvSpPr>
          <p:cNvPr id="14" name="제목 13">
            <a:extLst>
              <a:ext uri="{FF2B5EF4-FFF2-40B4-BE49-F238E27FC236}">
                <a16:creationId xmlns:a16="http://schemas.microsoft.com/office/drawing/2014/main" id="{6FA9127D-8A56-278D-5D8B-AE4D08FBF32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5678" y="212660"/>
            <a:ext cx="4119563" cy="881063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지역별 출고량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19BEBE-58D8-CA99-691B-8206AA2A39FC}"/>
              </a:ext>
            </a:extLst>
          </p:cNvPr>
          <p:cNvSpPr txBox="1">
            <a:spLocks/>
          </p:cNvSpPr>
          <p:nvPr/>
        </p:nvSpPr>
        <p:spPr>
          <a:xfrm>
            <a:off x="2200744" y="1912427"/>
            <a:ext cx="2143461" cy="369332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전체 지역 기준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38B9CA-0534-2167-280D-2F1DDADE0E5F}"/>
              </a:ext>
            </a:extLst>
          </p:cNvPr>
          <p:cNvSpPr txBox="1">
            <a:spLocks/>
          </p:cNvSpPr>
          <p:nvPr/>
        </p:nvSpPr>
        <p:spPr>
          <a:xfrm>
            <a:off x="8205396" y="1084085"/>
            <a:ext cx="1562548" cy="369332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일본 제외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9F133A-4B19-4182-265F-B32E27853412}"/>
              </a:ext>
            </a:extLst>
          </p:cNvPr>
          <p:cNvSpPr txBox="1"/>
          <p:nvPr/>
        </p:nvSpPr>
        <p:spPr>
          <a:xfrm>
            <a:off x="875678" y="852145"/>
            <a:ext cx="43095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dirty="0"/>
          </a:p>
          <a:p>
            <a:r>
              <a:rPr lang="ko-KR" altLang="en-US" dirty="0"/>
              <a:t>지역별 게임 구매 분석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68B722-CECB-E3DA-92CB-6B5A59475526}"/>
              </a:ext>
            </a:extLst>
          </p:cNvPr>
          <p:cNvSpPr txBox="1"/>
          <p:nvPr/>
        </p:nvSpPr>
        <p:spPr>
          <a:xfrm>
            <a:off x="8507057" y="3627579"/>
            <a:ext cx="10784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ANOVA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9753E9D-F0C6-7F6F-FE2A-1F85174418E5}"/>
                  </a:ext>
                </a:extLst>
              </p:cNvPr>
              <p:cNvSpPr txBox="1"/>
              <p:nvPr/>
            </p:nvSpPr>
            <p:spPr>
              <a:xfrm>
                <a:off x="7810946" y="1638083"/>
                <a:ext cx="234875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독립성</a:t>
                </a:r>
                <a:r>
                  <a:rPr lang="en-US" altLang="ko-KR" dirty="0"/>
                  <a:t>(100</a:t>
                </a:r>
                <a:r>
                  <a:rPr lang="ko-KR" altLang="en-US" dirty="0"/>
                  <a:t>번 반복</a:t>
                </a:r>
                <a:r>
                  <a:rPr lang="en-US" altLang="ko-KR" dirty="0"/>
                  <a:t>)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9753E9D-F0C6-7F6F-FE2A-1F85174418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0946" y="1638083"/>
                <a:ext cx="2348754" cy="369332"/>
              </a:xfrm>
              <a:prstGeom prst="rect">
                <a:avLst/>
              </a:prstGeom>
              <a:blipFill>
                <a:blip r:embed="rId4"/>
                <a:stretch>
                  <a:fillRect t="-15000" r="-4663" b="-2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그림 14">
            <a:extLst>
              <a:ext uri="{FF2B5EF4-FFF2-40B4-BE49-F238E27FC236}">
                <a16:creationId xmlns:a16="http://schemas.microsoft.com/office/drawing/2014/main" id="{BE1703F8-4ECB-5201-5A60-72B9EA5686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543" y="2896500"/>
            <a:ext cx="2554941" cy="255494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1F3A3C4-9247-229C-5F39-0EC914F3FD2B}"/>
                  </a:ext>
                </a:extLst>
              </p:cNvPr>
              <p:cNvSpPr txBox="1"/>
              <p:nvPr/>
            </p:nvSpPr>
            <p:spPr>
              <a:xfrm>
                <a:off x="1681687" y="2507872"/>
                <a:ext cx="331355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독립성</a:t>
                </a:r>
                <a:r>
                  <a:rPr lang="en-US" altLang="ko-KR" dirty="0"/>
                  <a:t>(100</a:t>
                </a:r>
                <a:r>
                  <a:rPr lang="ko-KR" altLang="en-US" dirty="0"/>
                  <a:t>번 반복</a:t>
                </a:r>
                <a:r>
                  <a:rPr lang="en-US" altLang="ko-KR" dirty="0"/>
                  <a:t>), ANOVA</a:t>
                </a:r>
                <a:endParaRPr lang="ko-KR" altLang="en-US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1F3A3C4-9247-229C-5F39-0EC914F3FD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1687" y="2507872"/>
                <a:ext cx="3313554" cy="369332"/>
              </a:xfrm>
              <a:prstGeom prst="rect">
                <a:avLst/>
              </a:prstGeom>
              <a:blipFill>
                <a:blip r:embed="rId6"/>
                <a:stretch>
                  <a:fillRect t="-13115" b="-2623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그림 18">
            <a:extLst>
              <a:ext uri="{FF2B5EF4-FFF2-40B4-BE49-F238E27FC236}">
                <a16:creationId xmlns:a16="http://schemas.microsoft.com/office/drawing/2014/main" id="{F063D7BC-BAF0-0B4B-2299-61C307930F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577" y="4261819"/>
            <a:ext cx="1838212" cy="183821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DCF8A96-5837-065A-B96B-CA029C0A0D98}"/>
              </a:ext>
            </a:extLst>
          </p:cNvPr>
          <p:cNvSpPr txBox="1"/>
          <p:nvPr/>
        </p:nvSpPr>
        <p:spPr>
          <a:xfrm>
            <a:off x="8216267" y="1890450"/>
            <a:ext cx="15408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/>
              <a:t>96</a:t>
            </a:r>
            <a:endParaRPr lang="ko-KR" altLang="en-US" sz="9600" b="1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74E63FA-1786-5642-60F7-BE1F1EAA8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428" y="896640"/>
            <a:ext cx="240138" cy="552567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9C21FC9-3D94-0CF7-A972-D4C47191ECB2}"/>
                  </a:ext>
                </a:extLst>
              </p:cNvPr>
              <p:cNvSpPr txBox="1"/>
              <p:nvPr/>
            </p:nvSpPr>
            <p:spPr>
              <a:xfrm>
                <a:off x="922309" y="6168408"/>
                <a:ext cx="5285421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05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05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altLang="ko-KR" sz="105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 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독립성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: 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지역별 선호도에 따라 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100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명의 사람이 게임을 하나씩 구매함</a:t>
                </a:r>
                <a:endParaRPr lang="en-US" altLang="ko-KR" sz="1050" dirty="0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ANOVA: 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지역별 선호도에 따라 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100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명의 사람이 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25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년간 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13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개의 게임을 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15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년 동안 구매함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.</a:t>
                </a:r>
                <a:endParaRPr lang="ko-KR" altLang="en-US" sz="105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9C21FC9-3D94-0CF7-A972-D4C47191EC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2309" y="6168408"/>
                <a:ext cx="5285421" cy="415498"/>
              </a:xfrm>
              <a:prstGeom prst="rect">
                <a:avLst/>
              </a:prstGeom>
              <a:blipFill>
                <a:blip r:embed="rId7"/>
                <a:stretch>
                  <a:fillRect t="-1471" b="-882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905A4F9-090E-C6C0-4D90-9BEFBE05429E}"/>
                  </a:ext>
                </a:extLst>
              </p:cNvPr>
              <p:cNvSpPr txBox="1"/>
              <p:nvPr/>
            </p:nvSpPr>
            <p:spPr>
              <a:xfrm>
                <a:off x="6399773" y="6157190"/>
                <a:ext cx="5735866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05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05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altLang="ko-KR" sz="1050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 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독립성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: 96 % 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확률은 각각 샘플링 결과가 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0.05 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유의 수준에서 지역별 선호도가 없다고 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‘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결정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’</a:t>
                </a:r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한</a:t>
                </a:r>
                <a:endParaRPr lang="en-US" altLang="ko-KR" sz="1050" dirty="0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r>
                  <a:rPr lang="ko-KR" altLang="en-US" sz="1050" dirty="0">
                    <a:solidFill>
                      <a:schemeClr val="bg1">
                        <a:lumMod val="65000"/>
                      </a:schemeClr>
                    </a:solidFill>
                  </a:rPr>
                  <a:t>횟수를 의미함</a:t>
                </a:r>
                <a:r>
                  <a:rPr lang="en-US" altLang="ko-KR" sz="1050" dirty="0">
                    <a:solidFill>
                      <a:schemeClr val="bg1">
                        <a:lumMod val="65000"/>
                      </a:schemeClr>
                    </a:solidFill>
                  </a:rPr>
                  <a:t>.</a:t>
                </a:r>
                <a:endParaRPr lang="ko-KR" altLang="en-US" sz="105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905A4F9-090E-C6C0-4D90-9BEFBE0542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9773" y="6157190"/>
                <a:ext cx="5735866" cy="415498"/>
              </a:xfrm>
              <a:prstGeom prst="rect">
                <a:avLst/>
              </a:prstGeom>
              <a:blipFill>
                <a:blip r:embed="rId8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6890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B824720D-9479-A540-8001-A7E8776FD8F2}"/>
              </a:ext>
            </a:extLst>
          </p:cNvPr>
          <p:cNvGrpSpPr/>
          <p:nvPr/>
        </p:nvGrpSpPr>
        <p:grpSpPr>
          <a:xfrm>
            <a:off x="0" y="896640"/>
            <a:ext cx="10790464" cy="5064720"/>
            <a:chOff x="0" y="896640"/>
            <a:chExt cx="10790464" cy="5064720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2752E52-BFE8-EC41-65FF-B224FA079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896640"/>
              <a:ext cx="685800" cy="505557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2FAEA5A-1468-220D-BF09-B51C1C37A3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401535" y="905784"/>
              <a:ext cx="9388929" cy="50555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855045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틀">
  <a:themeElements>
    <a:clrScheme name="틀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틀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틀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TM02892315[[fn=줄기]]</Template>
  <TotalTime>408</TotalTime>
  <Words>648</Words>
  <Application>Microsoft Office PowerPoint</Application>
  <PresentationFormat>와이드스크린</PresentationFormat>
  <Paragraphs>101</Paragraphs>
  <Slides>31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31</vt:i4>
      </vt:variant>
    </vt:vector>
  </HeadingPairs>
  <TitlesOfParts>
    <vt:vector size="41" baseType="lpstr">
      <vt:lpstr>맑은 고딕</vt:lpstr>
      <vt:lpstr>Arial</vt:lpstr>
      <vt:lpstr>Calibri</vt:lpstr>
      <vt:lpstr>Calibri Light</vt:lpstr>
      <vt:lpstr>Cambria Math</vt:lpstr>
      <vt:lpstr>Corbel</vt:lpstr>
      <vt:lpstr>Courier New</vt:lpstr>
      <vt:lpstr>Wingdings 2</vt:lpstr>
      <vt:lpstr>HDOfficeLightV0</vt:lpstr>
      <vt:lpstr>틀</vt:lpstr>
      <vt:lpstr>2020-2분기 게임 개발을 위한  분석</vt:lpstr>
      <vt:lpstr>목차</vt:lpstr>
      <vt:lpstr>PowerPoint 프레젠테이션</vt:lpstr>
      <vt:lpstr>수집자료 개괄</vt:lpstr>
      <vt:lpstr>수집자료 개괄</vt:lpstr>
      <vt:lpstr>PowerPoint 프레젠테이션</vt:lpstr>
      <vt:lpstr>PowerPoint 프레젠테이션</vt:lpstr>
      <vt:lpstr>지역별 출고량 분석</vt:lpstr>
      <vt:lpstr>PowerPoint 프레젠테이션</vt:lpstr>
      <vt:lpstr>PowerPoint 프레젠테이션</vt:lpstr>
      <vt:lpstr>게임 트렌드 개괄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Scores</vt:lpstr>
      <vt:lpstr>자동분류</vt:lpstr>
      <vt:lpstr>트렌드 존재 여부</vt:lpstr>
      <vt:lpstr>PowerPoint 프레젠테이션</vt:lpstr>
      <vt:lpstr>PowerPoint 프레젠테이션</vt:lpstr>
      <vt:lpstr>고전게임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2020-2분기 게임 개발 목표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2020-2분기 게임 개발을 위한 시장 분석 및 준비사항</dc:title>
  <dc:creator>jinmo</dc:creator>
  <cp:lastModifiedBy>jinmo</cp:lastModifiedBy>
  <cp:revision>15</cp:revision>
  <dcterms:created xsi:type="dcterms:W3CDTF">2023-03-12T23:24:24Z</dcterms:created>
  <dcterms:modified xsi:type="dcterms:W3CDTF">2023-03-13T06:13:09Z</dcterms:modified>
</cp:coreProperties>
</file>

<file path=docProps/thumbnail.jpeg>
</file>